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342" r:id="rId2"/>
    <p:sldId id="458" r:id="rId3"/>
    <p:sldId id="459" r:id="rId4"/>
    <p:sldId id="497" r:id="rId5"/>
    <p:sldId id="460" r:id="rId6"/>
    <p:sldId id="466" r:id="rId7"/>
    <p:sldId id="467" r:id="rId8"/>
    <p:sldId id="468" r:id="rId9"/>
    <p:sldId id="469" r:id="rId10"/>
    <p:sldId id="472" r:id="rId11"/>
    <p:sldId id="498" r:id="rId12"/>
    <p:sldId id="500" r:id="rId13"/>
    <p:sldId id="501" r:id="rId14"/>
    <p:sldId id="502" r:id="rId15"/>
    <p:sldId id="503" r:id="rId16"/>
    <p:sldId id="504" r:id="rId17"/>
    <p:sldId id="505" r:id="rId18"/>
    <p:sldId id="499" r:id="rId19"/>
    <p:sldId id="506" r:id="rId20"/>
    <p:sldId id="477" r:id="rId21"/>
    <p:sldId id="478" r:id="rId22"/>
    <p:sldId id="507" r:id="rId23"/>
    <p:sldId id="508" r:id="rId24"/>
    <p:sldId id="510" r:id="rId25"/>
    <p:sldId id="482" r:id="rId26"/>
    <p:sldId id="483" r:id="rId27"/>
    <p:sldId id="481" r:id="rId28"/>
    <p:sldId id="511" r:id="rId29"/>
    <p:sldId id="512" r:id="rId30"/>
    <p:sldId id="513" r:id="rId31"/>
    <p:sldId id="514" r:id="rId32"/>
    <p:sldId id="515" r:id="rId33"/>
    <p:sldId id="516" r:id="rId34"/>
    <p:sldId id="517" r:id="rId35"/>
    <p:sldId id="518" r:id="rId36"/>
    <p:sldId id="519" r:id="rId37"/>
    <p:sldId id="520" r:id="rId38"/>
    <p:sldId id="521" r:id="rId39"/>
    <p:sldId id="522" r:id="rId40"/>
    <p:sldId id="494" r:id="rId41"/>
    <p:sldId id="495" r:id="rId42"/>
    <p:sldId id="496" r:id="rId43"/>
    <p:sldId id="465" r:id="rId44"/>
    <p:sldId id="463" r:id="rId45"/>
    <p:sldId id="464" r:id="rId4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890F"/>
    <a:srgbClr val="000000"/>
    <a:srgbClr val="FFCC66"/>
    <a:srgbClr val="F8F8F8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08" autoAdjust="0"/>
    <p:restoredTop sz="94660"/>
  </p:normalViewPr>
  <p:slideViewPr>
    <p:cSldViewPr snapToGrid="0">
      <p:cViewPr varScale="1">
        <p:scale>
          <a:sx n="69" d="100"/>
          <a:sy n="69" d="100"/>
        </p:scale>
        <p:origin x="90" y="7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ast\Dropbox\Practice%20mussel%20mas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Percent Water Content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Sheet2!$B$26</c:f>
              <c:strCache>
                <c:ptCount val="1"/>
                <c:pt idx="0">
                  <c:v>Percent Water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Sheet2!$A$27:$A$35</c:f>
              <c:strCache>
                <c:ptCount val="9"/>
                <c:pt idx="0">
                  <c:v>PAM 1P</c:v>
                </c:pt>
                <c:pt idx="1">
                  <c:v>PAM 2P</c:v>
                </c:pt>
                <c:pt idx="2">
                  <c:v>PAM 3P</c:v>
                </c:pt>
                <c:pt idx="3">
                  <c:v>PAM 4P</c:v>
                </c:pt>
                <c:pt idx="4">
                  <c:v>PAM 5P</c:v>
                </c:pt>
                <c:pt idx="5">
                  <c:v>PAM 6P</c:v>
                </c:pt>
                <c:pt idx="6">
                  <c:v>PAM 7P</c:v>
                </c:pt>
                <c:pt idx="7">
                  <c:v>PAM 8P</c:v>
                </c:pt>
                <c:pt idx="8">
                  <c:v>PAM 9P</c:v>
                </c:pt>
              </c:strCache>
            </c:strRef>
          </c:cat>
          <c:val>
            <c:numRef>
              <c:f>Sheet2!$B$27:$B$35</c:f>
              <c:numCache>
                <c:formatCode>General</c:formatCode>
                <c:ptCount val="9"/>
                <c:pt idx="0">
                  <c:v>0.77412731006159896</c:v>
                </c:pt>
                <c:pt idx="1">
                  <c:v>0.79644268774703597</c:v>
                </c:pt>
                <c:pt idx="2">
                  <c:v>0.78270042194092826</c:v>
                </c:pt>
                <c:pt idx="3">
                  <c:v>0.79218472468916756</c:v>
                </c:pt>
                <c:pt idx="4">
                  <c:v>0.78418451400329292</c:v>
                </c:pt>
                <c:pt idx="5">
                  <c:v>0.79101123595505418</c:v>
                </c:pt>
                <c:pt idx="6">
                  <c:v>0.79796839729119606</c:v>
                </c:pt>
                <c:pt idx="7">
                  <c:v>0.78743961352656933</c:v>
                </c:pt>
                <c:pt idx="8">
                  <c:v>0.80253164556961887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F-8245-92FD-D9CAF01FF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288425976"/>
        <c:axId val="288420728"/>
      </c:barChart>
      <c:catAx>
        <c:axId val="28842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20728"/>
        <c:crosses val="autoZero"/>
        <c:auto val="1"/>
        <c:lblAlgn val="ctr"/>
        <c:lblOffset val="100"/>
        <c:noMultiLvlLbl val="0"/>
      </c:catAx>
      <c:valAx>
        <c:axId val="288420728"/>
        <c:scaling>
          <c:orientation val="minMax"/>
          <c:max val="1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25976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6BF894-2750-4ABB-BC9E-0A87BDF49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9988-8669-4B76-BC4E-5BA7F5BA3EB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7A842E-EBF2-433E-80E2-225EE294D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0C62F-572D-4C48-89E4-4871E9025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5207-7B37-4E9D-AE4C-740F4273C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37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microsoft.com/office/2007/relationships/hdphoto" Target="../media/hdphoto1.wdp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Relationship Id="rId30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  <p:sldLayoutId id="214748367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tif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8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0.tiff"/><Relationship Id="rId4" Type="http://schemas.openxmlformats.org/officeDocument/2006/relationships/image" Target="../media/image69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4.jpg"/><Relationship Id="rId4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4.jpg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4.jp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4.jpg"/><Relationship Id="rId4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4.jpg"/><Relationship Id="rId4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tiff"/><Relationship Id="rId3" Type="http://schemas.openxmlformats.org/officeDocument/2006/relationships/image" Target="../media/image97.jpg"/><Relationship Id="rId7" Type="http://schemas.openxmlformats.org/officeDocument/2006/relationships/image" Target="../media/image10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0.jpg"/><Relationship Id="rId5" Type="http://schemas.openxmlformats.org/officeDocument/2006/relationships/image" Target="../media/image99.jpg"/><Relationship Id="rId10" Type="http://schemas.openxmlformats.org/officeDocument/2006/relationships/image" Target="../media/image104.jpeg"/><Relationship Id="rId4" Type="http://schemas.openxmlformats.org/officeDocument/2006/relationships/image" Target="../media/image98.jpeg"/><Relationship Id="rId9" Type="http://schemas.openxmlformats.org/officeDocument/2006/relationships/image" Target="../media/image10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3791" y="1887357"/>
            <a:ext cx="7271617" cy="1622605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ADAC Year 7 Annual Meeting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000" i="1" dirty="0">
                <a:solidFill>
                  <a:srgbClr val="FFFF00"/>
                </a:solidFill>
              </a:rPr>
              <a:t>“Photo-enhanced toxicity of dispersed and burned crude oil to Arctic mussels.”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4087290"/>
            <a:ext cx="3942995" cy="1066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Patrick Tomco, </a:t>
            </a:r>
            <a:r>
              <a:rPr lang="en-US" dirty="0" err="1">
                <a:solidFill>
                  <a:srgbClr val="FFFF00"/>
                </a:solidFill>
              </a:rPr>
              <a:t>Ph.D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Department of Chemistry</a:t>
            </a:r>
          </a:p>
          <a:p>
            <a:r>
              <a:rPr lang="en-US" dirty="0">
                <a:solidFill>
                  <a:srgbClr val="FFFF00"/>
                </a:solidFill>
              </a:rPr>
              <a:t>University of Alaska Anchorage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6C818-778F-B043-95E3-557023BB9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9799" y="5310276"/>
            <a:ext cx="1050629" cy="1050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72664B-9C79-CA4A-91B8-A2FEEFEC3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0371" y="5217961"/>
            <a:ext cx="1235257" cy="1235257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52E029-A187-9F47-B367-B89943E0A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20" y="5312551"/>
            <a:ext cx="3136900" cy="1066800"/>
          </a:xfrm>
          <a:prstGeom prst="rect">
            <a:avLst/>
          </a:prstGeom>
        </p:spPr>
      </p:pic>
      <p:pic>
        <p:nvPicPr>
          <p:cNvPr id="10" name="Google Shape;219;p6">
            <a:extLst>
              <a:ext uri="{FF2B5EF4-FFF2-40B4-BE49-F238E27FC236}">
                <a16:creationId xmlns:a16="http://schemas.microsoft.com/office/drawing/2014/main" id="{25506F1A-1420-5E40-9456-BCD7200EA91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2269" t="30660" r="32562" b="28745"/>
          <a:stretch/>
        </p:blipFill>
        <p:spPr>
          <a:xfrm>
            <a:off x="7651530" y="2669628"/>
            <a:ext cx="4469557" cy="2484462"/>
          </a:xfrm>
          <a:prstGeom prst="flowChartManualInput">
            <a:avLst/>
          </a:prstGeom>
          <a:noFill/>
          <a:ln>
            <a:noFill/>
          </a:ln>
        </p:spPr>
      </p:pic>
      <p:pic>
        <p:nvPicPr>
          <p:cNvPr id="11" name="Picture 10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7CB1F600-7C15-1B4B-AA1F-FC1B75AF16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894" t="31113" r="7484" b="9933"/>
          <a:stretch/>
        </p:blipFill>
        <p:spPr>
          <a:xfrm>
            <a:off x="8996855" y="954017"/>
            <a:ext cx="2974428" cy="1651740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1657148" cy="1037138"/>
          </a:xfrm>
        </p:spPr>
        <p:txBody>
          <a:bodyPr>
            <a:normAutofit/>
          </a:bodyPr>
          <a:lstStyle/>
          <a:p>
            <a:r>
              <a:rPr lang="en-US" sz="2800" i="1" dirty="0">
                <a:solidFill>
                  <a:srgbClr val="FFFF00"/>
                </a:solidFill>
              </a:rPr>
              <a:t>Photo-enhanced toxicity of dispersed and burned crude oil to Arctic mussels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98749" y="1657060"/>
            <a:ext cx="7224221" cy="3923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b="1" u="sng" dirty="0"/>
              <a:t>Project Principal Investigator:</a:t>
            </a:r>
            <a:r>
              <a:rPr lang="en-US" sz="1700" b="1" dirty="0"/>
              <a:t> </a:t>
            </a:r>
          </a:p>
          <a:p>
            <a:pPr marL="0" indent="0">
              <a:buNone/>
            </a:pPr>
            <a:r>
              <a:rPr lang="en-US" sz="1700" dirty="0"/>
              <a:t>Patrick Tomco, </a:t>
            </a:r>
            <a:r>
              <a:rPr lang="en-US" sz="1700" dirty="0" err="1"/>
              <a:t>Ph.D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University of Alaska Anchorage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Supporting Team:</a:t>
            </a:r>
          </a:p>
          <a:p>
            <a:pPr marL="0" indent="0">
              <a:buNone/>
            </a:pPr>
            <a:r>
              <a:rPr lang="en-US" sz="1600" dirty="0"/>
              <a:t>Colin McGill, </a:t>
            </a:r>
            <a:r>
              <a:rPr lang="en-US" sz="1600" dirty="0" err="1"/>
              <a:t>Ph.D</a:t>
            </a:r>
            <a:r>
              <a:rPr lang="en-US" sz="1600" dirty="0"/>
              <a:t>, UAA</a:t>
            </a:r>
          </a:p>
          <a:p>
            <a:pPr marL="0" indent="0">
              <a:buNone/>
            </a:pPr>
            <a:r>
              <a:rPr lang="en-US" sz="1600" dirty="0"/>
              <a:t>Katrina </a:t>
            </a:r>
            <a:r>
              <a:rPr lang="en-US" sz="1600" dirty="0" err="1"/>
              <a:t>Counihan</a:t>
            </a:r>
            <a:r>
              <a:rPr lang="en-US" sz="1600" dirty="0"/>
              <a:t>, </a:t>
            </a:r>
            <a:r>
              <a:rPr lang="en-US" sz="1600" dirty="0" err="1"/>
              <a:t>Ph.D</a:t>
            </a:r>
            <a:r>
              <a:rPr lang="en-US" sz="1600" dirty="0"/>
              <a:t>, Alaska </a:t>
            </a:r>
            <a:r>
              <a:rPr lang="en-US" sz="1600" dirty="0" err="1"/>
              <a:t>Sealife</a:t>
            </a:r>
            <a:r>
              <a:rPr lang="en-US" sz="1600" dirty="0"/>
              <a:t> Center</a:t>
            </a:r>
          </a:p>
          <a:p>
            <a:pPr marL="0" indent="0">
              <a:buNone/>
            </a:pPr>
            <a:r>
              <a:rPr lang="en-US" sz="1600" dirty="0"/>
              <a:t>Phoebe Zito, </a:t>
            </a:r>
            <a:r>
              <a:rPr lang="en-US" sz="1600" dirty="0" err="1"/>
              <a:t>Ph.D</a:t>
            </a:r>
            <a:r>
              <a:rPr lang="en-US" sz="1600" dirty="0"/>
              <a:t>, University of New Orleans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Student Participation: </a:t>
            </a:r>
          </a:p>
          <a:p>
            <a:pPr marL="0" indent="0">
              <a:buNone/>
            </a:pPr>
            <a:r>
              <a:rPr lang="en-US" sz="1600" dirty="0"/>
              <a:t>Anastasia Hanson, Kevin Fitzpatrick, and Cameron Carlson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Project Champion: </a:t>
            </a:r>
          </a:p>
          <a:p>
            <a:pPr marL="0" indent="0">
              <a:buNone/>
            </a:pPr>
            <a:r>
              <a:rPr lang="en-US" sz="1600" dirty="0"/>
              <a:t>LTCR John </a:t>
            </a:r>
            <a:r>
              <a:rPr lang="en-US" sz="1600" dirty="0" err="1"/>
              <a:t>LaMorte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  <p:pic>
        <p:nvPicPr>
          <p:cNvPr id="6" name="Google Shape;219;p6">
            <a:extLst>
              <a:ext uri="{FF2B5EF4-FFF2-40B4-BE49-F238E27FC236}">
                <a16:creationId xmlns:a16="http://schemas.microsoft.com/office/drawing/2014/main" id="{DA3F4B02-69F3-5146-96D6-07D3E244A4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269" t="30660" r="32562" b="28745"/>
          <a:stretch/>
        </p:blipFill>
        <p:spPr>
          <a:xfrm>
            <a:off x="7606829" y="3429000"/>
            <a:ext cx="4469557" cy="2484462"/>
          </a:xfrm>
          <a:prstGeom prst="flowChartManualInput">
            <a:avLst/>
          </a:prstGeom>
          <a:noFill/>
          <a:ln>
            <a:noFill/>
          </a:ln>
        </p:spPr>
      </p:pic>
      <p:pic>
        <p:nvPicPr>
          <p:cNvPr id="7" name="Picture 6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79BC7F50-9BC5-5342-9A26-9D17303B44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94" t="31113" r="7484" b="9933"/>
          <a:stretch/>
        </p:blipFill>
        <p:spPr>
          <a:xfrm>
            <a:off x="4548542" y="1516376"/>
            <a:ext cx="2974428" cy="1651740"/>
          </a:xfrm>
          <a:prstGeom prst="roundRect">
            <a:avLst>
              <a:gd name="adj" fmla="val 50000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77F7D3-B978-6E43-BC52-0AD5980B7CB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459" y="1379109"/>
            <a:ext cx="4469558" cy="1926274"/>
          </a:xfrm>
          <a:prstGeom prst="roundRect">
            <a:avLst>
              <a:gd name="adj" fmla="val 23215"/>
            </a:avLst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Photo-enhanced toxicity of dispersed and burned crude oil to arctic mussels: Description and Baseline</a:t>
            </a:r>
          </a:p>
        </p:txBody>
      </p:sp>
      <p:sp>
        <p:nvSpPr>
          <p:cNvPr id="5" name="Google Shape;149;p2">
            <a:extLst>
              <a:ext uri="{FF2B5EF4-FFF2-40B4-BE49-F238E27FC236}">
                <a16:creationId xmlns:a16="http://schemas.microsoft.com/office/drawing/2014/main" id="{1193BDC4-86F0-1E45-A53C-F3D751A7A306}"/>
              </a:ext>
            </a:extLst>
          </p:cNvPr>
          <p:cNvSpPr txBox="1"/>
          <p:nvPr/>
        </p:nvSpPr>
        <p:spPr>
          <a:xfrm>
            <a:off x="157656" y="1442600"/>
            <a:ext cx="8597461" cy="4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Project assesses the impact burned vs dispersed crude oil has on marine life and if seasonal sunlight differences change the efficacy of either recovery method.</a:t>
            </a:r>
            <a:endParaRPr sz="2000" b="0" i="0" u="none" strike="noStrike" cap="none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b="0" i="0" u="none" strike="noStrike" cap="none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 toxicity of dispersed or burned oil to marine organisms can differ from untreated oil</a:t>
            </a:r>
            <a:endParaRPr sz="24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Photo-enhanced toxicity (i.e. the increase in toxicity associated with the presence of sunlight) of crude oil is documented</a:t>
            </a:r>
            <a:endParaRPr sz="24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 toxicological impacts of dispersed vs. burned crude oil exposure in the presence/absence of sunlight toward Arctic mussels have never been assessed</a:t>
            </a:r>
            <a:r>
              <a:rPr lang="en-US" sz="2400" dirty="0"/>
              <a:t> </a:t>
            </a: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 the extreme environmental conditions of the Arctic.</a:t>
            </a:r>
            <a:endParaRPr sz="24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endParaRPr lang="en-US" sz="1600" dirty="0">
              <a:solidFill>
                <a:schemeClr val="dk1"/>
              </a:solidFill>
              <a:latin typeface="Libre Franklin"/>
              <a:sym typeface="Libre Franklin"/>
            </a:endParaRPr>
          </a:p>
        </p:txBody>
      </p:sp>
      <p:pic>
        <p:nvPicPr>
          <p:cNvPr id="6" name="Google Shape;151;p2">
            <a:extLst>
              <a:ext uri="{FF2B5EF4-FFF2-40B4-BE49-F238E27FC236}">
                <a16:creationId xmlns:a16="http://schemas.microsoft.com/office/drawing/2014/main" id="{F46ADFCC-8698-164A-9FF5-6239293133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80" t="27651" b="1047"/>
          <a:stretch/>
        </p:blipFill>
        <p:spPr>
          <a:xfrm>
            <a:off x="8597461" y="2492012"/>
            <a:ext cx="3457903" cy="3329944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973F0C-8FF4-7B48-ADD3-762810BD9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064" y="172122"/>
            <a:ext cx="7700532" cy="54068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EAEEF9-5F4F-2A47-87F7-41CA78BBC011}"/>
              </a:ext>
            </a:extLst>
          </p:cNvPr>
          <p:cNvSpPr txBox="1"/>
          <p:nvPr/>
        </p:nvSpPr>
        <p:spPr>
          <a:xfrm>
            <a:off x="9714155" y="2624866"/>
            <a:ext cx="1742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National Academy of Sciences, 2014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BE740C8-E798-7C4A-B563-DC515ECFE2C1}"/>
              </a:ext>
            </a:extLst>
          </p:cNvPr>
          <p:cNvSpPr/>
          <p:nvPr/>
        </p:nvSpPr>
        <p:spPr>
          <a:xfrm>
            <a:off x="7401261" y="1278990"/>
            <a:ext cx="645459" cy="134587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CF9489-061F-7D4C-A33B-45DAA0F91A1D}"/>
              </a:ext>
            </a:extLst>
          </p:cNvPr>
          <p:cNvSpPr/>
          <p:nvPr/>
        </p:nvSpPr>
        <p:spPr>
          <a:xfrm>
            <a:off x="8586396" y="2789782"/>
            <a:ext cx="826545" cy="534331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4F4D253-A248-5E4A-B2EC-65508E14995A}"/>
              </a:ext>
            </a:extLst>
          </p:cNvPr>
          <p:cNvSpPr/>
          <p:nvPr/>
        </p:nvSpPr>
        <p:spPr>
          <a:xfrm>
            <a:off x="7787642" y="3741836"/>
            <a:ext cx="1539238" cy="722588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-Up Arrow 7">
            <a:extLst>
              <a:ext uri="{FF2B5EF4-FFF2-40B4-BE49-F238E27FC236}">
                <a16:creationId xmlns:a16="http://schemas.microsoft.com/office/drawing/2014/main" id="{7F887875-9BF6-B94E-8677-04DD65552EE6}"/>
              </a:ext>
            </a:extLst>
          </p:cNvPr>
          <p:cNvSpPr/>
          <p:nvPr/>
        </p:nvSpPr>
        <p:spPr>
          <a:xfrm rot="5400000">
            <a:off x="7940918" y="2645451"/>
            <a:ext cx="534331" cy="645458"/>
          </a:xfrm>
          <a:prstGeom prst="bentUpArrow">
            <a:avLst>
              <a:gd name="adj1" fmla="val 12920"/>
              <a:gd name="adj2" fmla="val 25000"/>
              <a:gd name="adj3" fmla="val 25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B41BDD6A-0AA0-5D4F-82D4-AD0A4110CB41}"/>
              </a:ext>
            </a:extLst>
          </p:cNvPr>
          <p:cNvSpPr/>
          <p:nvPr/>
        </p:nvSpPr>
        <p:spPr>
          <a:xfrm flipH="1">
            <a:off x="8929743" y="3376556"/>
            <a:ext cx="139849" cy="31283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2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8986" y="520644"/>
            <a:ext cx="9940158" cy="1266115"/>
          </a:xfrm>
        </p:spPr>
        <p:txBody>
          <a:bodyPr>
            <a:noAutofit/>
          </a:bodyPr>
          <a:lstStyle/>
          <a:p>
            <a:r>
              <a:rPr lang="en-US" sz="2800" dirty="0"/>
              <a:t>Photo-enhanced toxicity of dispersed and burned crude oil to arctic mussels: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048" y="1938071"/>
            <a:ext cx="12107917" cy="4078127"/>
          </a:xfrm>
        </p:spPr>
        <p:txBody>
          <a:bodyPr>
            <a:normAutofit/>
          </a:bodyPr>
          <a:lstStyle/>
          <a:p>
            <a:r>
              <a:rPr lang="en-US" dirty="0"/>
              <a:t>Relevance to DHS and USCG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Results can be applied to management decisions on the use of recovery methods</a:t>
            </a:r>
            <a:endParaRPr lang="en-US" dirty="0">
              <a:solidFill>
                <a:schemeClr val="dk1"/>
              </a:solidFill>
              <a:latin typeface="Libre Franklin"/>
              <a:sym typeface="Libre Franklin"/>
            </a:endParaRPr>
          </a:p>
          <a:p>
            <a:pPr marL="0" indent="0">
              <a:buNone/>
            </a:pPr>
            <a:endParaRPr lang="en-US" dirty="0">
              <a:solidFill>
                <a:schemeClr val="dk1"/>
              </a:solidFill>
              <a:latin typeface="Libre Franklin"/>
              <a:sym typeface="Libre Franklin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dk1"/>
                </a:solidFill>
                <a:latin typeface="Libre Franklin"/>
                <a:sym typeface="Libre Franklin"/>
              </a:rPr>
              <a:t>A set of knowledge products useful for USCG to apply to a spill response scenario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59829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6;p5">
            <a:extLst>
              <a:ext uri="{FF2B5EF4-FFF2-40B4-BE49-F238E27FC236}">
                <a16:creationId xmlns:a16="http://schemas.microsoft.com/office/drawing/2014/main" id="{F2B2A1CA-5C81-BC44-90FD-CE2C0ACFDA70}"/>
              </a:ext>
            </a:extLst>
          </p:cNvPr>
          <p:cNvSpPr txBox="1">
            <a:spLocks/>
          </p:cNvSpPr>
          <p:nvPr/>
        </p:nvSpPr>
        <p:spPr>
          <a:xfrm>
            <a:off x="36464" y="1199176"/>
            <a:ext cx="10397700" cy="4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dk1"/>
              </a:buClr>
              <a:buSzPts val="1800"/>
            </a:pPr>
            <a:r>
              <a:rPr lang="en-US" sz="1800" b="1" dirty="0"/>
              <a:t> Objective 1: Exposure Experiments </a:t>
            </a:r>
          </a:p>
          <a:p>
            <a:pPr marL="914400" lvl="2" indent="0">
              <a:buClr>
                <a:schemeClr val="dk1"/>
              </a:buClr>
              <a:buSzPts val="1800"/>
              <a:buNone/>
            </a:pPr>
            <a:r>
              <a:rPr lang="en-US" sz="1600" dirty="0"/>
              <a:t>Conduct static exposure tests with bay mussels in seawater with oil, </a:t>
            </a:r>
            <a:r>
              <a:rPr lang="en-US" sz="1600" dirty="0" err="1"/>
              <a:t>Corexit</a:t>
            </a:r>
            <a:r>
              <a:rPr lang="en-US" sz="1600" dirty="0"/>
              <a:t> 9500, oil dispersed with </a:t>
            </a:r>
            <a:r>
              <a:rPr lang="en-US" sz="1600" dirty="0" err="1"/>
              <a:t>Corexit</a:t>
            </a:r>
            <a:r>
              <a:rPr lang="en-US" sz="1600" dirty="0"/>
              <a:t> 9500, and oil subjected to in-situ burn with three different photoperiods.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2: Physiological/Biochemical Assays</a:t>
            </a:r>
            <a:r>
              <a:rPr lang="en-US" sz="1800" dirty="0"/>
              <a:t>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Assess physiological and biochemical responses of bay mussels to the oil, dispersant, and in-situ burned oil in the exposure tests at different time points.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3: Metabolomics</a:t>
            </a:r>
            <a:r>
              <a:rPr lang="en-US" sz="1800" dirty="0"/>
              <a:t>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Evaluate metabolic health of mussels in the exposure tests using metabolomics.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4: Chemical Analysis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Profile the chemical constituencies of oil, dispersed oil, and burned oil treatments used in the mussel exposures and how each treatment chemically weathers throughout the experiment.</a:t>
            </a:r>
          </a:p>
        </p:txBody>
      </p:sp>
      <p:sp>
        <p:nvSpPr>
          <p:cNvPr id="6" name="Google Shape;158;p5">
            <a:extLst>
              <a:ext uri="{FF2B5EF4-FFF2-40B4-BE49-F238E27FC236}">
                <a16:creationId xmlns:a16="http://schemas.microsoft.com/office/drawing/2014/main" id="{EA65C29E-DAB3-E844-A49E-FEAF9A85F3A6}"/>
              </a:ext>
            </a:extLst>
          </p:cNvPr>
          <p:cNvSpPr txBox="1">
            <a:spLocks/>
          </p:cNvSpPr>
          <p:nvPr/>
        </p:nvSpPr>
        <p:spPr>
          <a:xfrm>
            <a:off x="0" y="328305"/>
            <a:ext cx="11722488" cy="960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Photo-enhanced toxicity of dispersed and </a:t>
            </a:r>
            <a:br>
              <a:rPr lang="en-US" sz="2970" dirty="0"/>
            </a:br>
            <a:r>
              <a:rPr lang="en-US" sz="2970" dirty="0"/>
              <a:t>burned crude oil to arctic mussels: Research Objectives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49A7B5-AA5F-964F-AA4F-3A6C91A212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11936" y="4741463"/>
            <a:ext cx="5943600" cy="21469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C207EF9-D106-F547-940E-A3C6F8CF2EBA}"/>
              </a:ext>
            </a:extLst>
          </p:cNvPr>
          <p:cNvSpPr/>
          <p:nvPr/>
        </p:nvSpPr>
        <p:spPr>
          <a:xfrm>
            <a:off x="2480600" y="5144728"/>
            <a:ext cx="3615400" cy="830997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Objectives incorporated as Phases into timeline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198458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3;p4">
            <a:extLst>
              <a:ext uri="{FF2B5EF4-FFF2-40B4-BE49-F238E27FC236}">
                <a16:creationId xmlns:a16="http://schemas.microsoft.com/office/drawing/2014/main" id="{5E30D649-75DC-FC49-97D4-C8A85A36750C}"/>
              </a:ext>
            </a:extLst>
          </p:cNvPr>
          <p:cNvSpPr txBox="1">
            <a:spLocks/>
          </p:cNvSpPr>
          <p:nvPr/>
        </p:nvSpPr>
        <p:spPr>
          <a:xfrm>
            <a:off x="5326540" y="1416214"/>
            <a:ext cx="5819400" cy="423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r>
              <a:rPr lang="en-US" sz="1530" b="1"/>
              <a:t>(</a:t>
            </a:r>
            <a:r>
              <a:rPr lang="en-US" sz="1530" b="1">
                <a:solidFill>
                  <a:srgbClr val="00B050"/>
                </a:solidFill>
              </a:rPr>
              <a:t>Completed Phase 1</a:t>
            </a:r>
            <a:r>
              <a:rPr lang="en-US" sz="1530" b="1"/>
              <a:t>)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1"/>
              <a:t>Phase 1 steps: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endParaRPr lang="en-US" sz="1400" b="1"/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1"/>
              <a:t>1. Construct Exposure apparatus</a:t>
            </a:r>
          </a:p>
          <a:p>
            <a:pPr marL="285750" indent="-277495">
              <a:lnSpc>
                <a:spcPct val="90000"/>
              </a:lnSpc>
              <a:buSzPts val="1400"/>
              <a:buFont typeface="Arial"/>
              <a:buChar char="•"/>
            </a:pPr>
            <a:r>
              <a:rPr lang="en-US" sz="1400" b="1"/>
              <a:t>2. Collect </a:t>
            </a:r>
            <a:r>
              <a:rPr lang="en-US" sz="1400" b="1" i="1"/>
              <a:t>Mytilus trossulus </a:t>
            </a:r>
            <a:r>
              <a:rPr lang="en-US" sz="1400" b="1"/>
              <a:t>from Resurrection Bay</a:t>
            </a:r>
          </a:p>
          <a:p>
            <a:pPr marL="285750" indent="-277495">
              <a:lnSpc>
                <a:spcPct val="90000"/>
              </a:lnSpc>
              <a:buSzPts val="1400"/>
              <a:buFont typeface="Arial"/>
              <a:buChar char="•"/>
            </a:pPr>
            <a:r>
              <a:rPr lang="en-US" sz="1400" b="1"/>
              <a:t>3. Conduct laboratory-based exposure. </a:t>
            </a:r>
          </a:p>
          <a:p>
            <a:pPr marL="742950" lvl="1" indent="-277495">
              <a:lnSpc>
                <a:spcPct val="90000"/>
              </a:lnSpc>
              <a:buSzPts val="1400"/>
            </a:pPr>
            <a:r>
              <a:rPr lang="en-US" sz="2000"/>
              <a:t>Three exposures completed in September, October, and November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/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6" name="Google Shape;165;p4">
            <a:extLst>
              <a:ext uri="{FF2B5EF4-FFF2-40B4-BE49-F238E27FC236}">
                <a16:creationId xmlns:a16="http://schemas.microsoft.com/office/drawing/2014/main" id="{285F7368-83B0-814F-AAB0-1FF56847B8B0}"/>
              </a:ext>
            </a:extLst>
          </p:cNvPr>
          <p:cNvSpPr txBox="1">
            <a:spLocks/>
          </p:cNvSpPr>
          <p:nvPr/>
        </p:nvSpPr>
        <p:spPr>
          <a:xfrm>
            <a:off x="117384" y="215110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in meeting research methods:</a:t>
            </a:r>
            <a:endParaRPr lang="en-US" sz="2700" dirty="0"/>
          </a:p>
        </p:txBody>
      </p:sp>
      <p:pic>
        <p:nvPicPr>
          <p:cNvPr id="7" name="Google Shape;167;p4">
            <a:extLst>
              <a:ext uri="{FF2B5EF4-FFF2-40B4-BE49-F238E27FC236}">
                <a16:creationId xmlns:a16="http://schemas.microsoft.com/office/drawing/2014/main" id="{E6745619-8923-E349-84FF-43B9C39760F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26540" y="3318800"/>
            <a:ext cx="6628855" cy="353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5709E5-EB86-B64E-A2A7-D8DC14824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700" y="1175710"/>
            <a:ext cx="3048000" cy="2286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6EF343-2A0F-6C45-A6BF-F7E6010197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4" y="2366963"/>
            <a:ext cx="2400300" cy="3200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Bent Arrow 9">
            <a:extLst>
              <a:ext uri="{FF2B5EF4-FFF2-40B4-BE49-F238E27FC236}">
                <a16:creationId xmlns:a16="http://schemas.microsoft.com/office/drawing/2014/main" id="{90AEAD09-4859-DE4F-B623-69C6274B5B90}"/>
              </a:ext>
            </a:extLst>
          </p:cNvPr>
          <p:cNvSpPr/>
          <p:nvPr/>
        </p:nvSpPr>
        <p:spPr>
          <a:xfrm rot="10800000">
            <a:off x="2658524" y="3542017"/>
            <a:ext cx="1144016" cy="154638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1002562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1F5CA9F-C226-244E-AEFD-1F52719D585F}"/>
              </a:ext>
            </a:extLst>
          </p:cNvPr>
          <p:cNvSpPr txBox="1">
            <a:spLocks/>
          </p:cNvSpPr>
          <p:nvPr/>
        </p:nvSpPr>
        <p:spPr>
          <a:xfrm>
            <a:off x="127701" y="858356"/>
            <a:ext cx="10515600" cy="9477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Milestones from Phase 1 (all complete):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1ED7E5-90F0-FE44-BE6D-09B036DA46EB}"/>
              </a:ext>
            </a:extLst>
          </p:cNvPr>
          <p:cNvSpPr/>
          <p:nvPr/>
        </p:nvSpPr>
        <p:spPr>
          <a:xfrm>
            <a:off x="-116128" y="1451836"/>
            <a:ext cx="9681620" cy="345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endParaRPr lang="en-US" sz="1600" spc="-5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members participated in kick-off meeting with Project Champion 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member </a:t>
            </a:r>
            <a:r>
              <a:rPr lang="en-US" sz="1600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Counihan</a:t>
            </a: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ASLC) constructed exposure chambers in Seward, AK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harvested from Resurrection Bay, AK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acclimated in exposure chambers for 1-2 weeks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dosed with oil, dispersed oil, and burned oil under light and dark conditions.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harvested at 0, 1, 4, and 7 days post-treatment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dissected and tissues archived for Phase 2 and 3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samples were collected and mailed to Team member Zito (UNO).</a:t>
            </a:r>
            <a:br>
              <a:rPr lang="en-US" sz="12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100" dirty="0">
              <a:solidFill>
                <a:srgbClr val="F8F8F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oogle Shape;219;p6">
            <a:extLst>
              <a:ext uri="{FF2B5EF4-FFF2-40B4-BE49-F238E27FC236}">
                <a16:creationId xmlns:a16="http://schemas.microsoft.com/office/drawing/2014/main" id="{324500C7-CC4A-9640-A48B-C78EF4A822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5259" t="30661" r="32563" b="47209"/>
          <a:stretch/>
        </p:blipFill>
        <p:spPr>
          <a:xfrm>
            <a:off x="8827004" y="1624733"/>
            <a:ext cx="2961373" cy="221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F984FE10-A51B-0A49-B8D6-B1F529641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94" t="31113" r="7484" b="9933"/>
          <a:stretch/>
        </p:blipFill>
        <p:spPr>
          <a:xfrm>
            <a:off x="7426691" y="4125074"/>
            <a:ext cx="4613935" cy="25621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932069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F3BFCC-D9D3-504B-AB3E-D89DC723C96D}"/>
              </a:ext>
            </a:extLst>
          </p:cNvPr>
          <p:cNvSpPr txBox="1">
            <a:spLocks/>
          </p:cNvSpPr>
          <p:nvPr/>
        </p:nvSpPr>
        <p:spPr>
          <a:xfrm>
            <a:off x="838200" y="457199"/>
            <a:ext cx="10515600" cy="9477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Metrics for Phase 1 (all complete)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B76869-8D1E-404C-8915-E07D79C8E7F0}"/>
              </a:ext>
            </a:extLst>
          </p:cNvPr>
          <p:cNvSpPr/>
          <p:nvPr/>
        </p:nvSpPr>
        <p:spPr>
          <a:xfrm>
            <a:off x="2256672" y="1256972"/>
            <a:ext cx="7484314" cy="3932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Metrics for Phase 1: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A:</a:t>
            </a: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Obtain approved State of Alaska Department of Fish and Game aquatic resource permit for hand collection of </a:t>
            </a:r>
            <a:r>
              <a:rPr lang="en-US" sz="1400" i="1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Mytillus</a:t>
            </a:r>
            <a:r>
              <a:rPr lang="en-US" sz="1400" i="1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i="1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trossulus</a:t>
            </a: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Resurrection Bay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B: Obtain approved hazardous waste disposal and chemical safety approval.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C: Construct 15 exposure chambers. Each capable is suitable for safely containing 50 mussels in 5L seawater and containing oil in the event of a spill. 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D: Collect &gt;750 mussels from Resurrection Bay suitable for exposure assessment. Transport to exposure chambers.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E: Successfully acclimate test organisms to exposure chambers. Record data on mortality. Ensure 50 mussels per exposure chamber are acclimated. 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F:</a:t>
            </a: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Successfully collect burn residue from 3 small-scale controlled </a:t>
            </a:r>
            <a:r>
              <a:rPr lang="en-US" sz="1400" i="1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in-</a:t>
            </a: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 burns.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G: Expose collected mussels to 5 conditions: seawater, dispersant, oil, dispersed oil, and burned oil) under 3 light regiments. Organisms are harvested on the defined time intervals and dissected with the tissues archived, masses recorded, and recordings of mortality rates.</a:t>
            </a:r>
            <a:endParaRPr lang="en-US" sz="1050" dirty="0">
              <a:solidFill>
                <a:srgbClr val="F8F8F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76D869-E8CF-5B4B-A01F-0EB2EF15BD33}"/>
              </a:ext>
            </a:extLst>
          </p:cNvPr>
          <p:cNvSpPr/>
          <p:nvPr/>
        </p:nvSpPr>
        <p:spPr>
          <a:xfrm>
            <a:off x="1147073" y="1521621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F0E0F2-A14A-2940-86E1-DB87D8D1CD73}"/>
              </a:ext>
            </a:extLst>
          </p:cNvPr>
          <p:cNvSpPr/>
          <p:nvPr/>
        </p:nvSpPr>
        <p:spPr>
          <a:xfrm>
            <a:off x="1147073" y="1996742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11B07D-EDD3-C940-8768-0B0A17ACC052}"/>
              </a:ext>
            </a:extLst>
          </p:cNvPr>
          <p:cNvSpPr/>
          <p:nvPr/>
        </p:nvSpPr>
        <p:spPr>
          <a:xfrm>
            <a:off x="1161822" y="230645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EBAF5A-D22D-0146-B298-C46E16137345}"/>
              </a:ext>
            </a:extLst>
          </p:cNvPr>
          <p:cNvSpPr/>
          <p:nvPr/>
        </p:nvSpPr>
        <p:spPr>
          <a:xfrm>
            <a:off x="1161821" y="2739437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0B247E-0CDD-354B-884D-A2F95A658F74}"/>
              </a:ext>
            </a:extLst>
          </p:cNvPr>
          <p:cNvSpPr/>
          <p:nvPr/>
        </p:nvSpPr>
        <p:spPr>
          <a:xfrm>
            <a:off x="1181485" y="3214558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2791E-CF9F-0E49-A3AC-D88B17BCFBF2}"/>
              </a:ext>
            </a:extLst>
          </p:cNvPr>
          <p:cNvSpPr/>
          <p:nvPr/>
        </p:nvSpPr>
        <p:spPr>
          <a:xfrm>
            <a:off x="1181484" y="369263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3CFD6-8CED-FF4F-BD7D-83D93160C9B2}"/>
              </a:ext>
            </a:extLst>
          </p:cNvPr>
          <p:cNvSpPr/>
          <p:nvPr/>
        </p:nvSpPr>
        <p:spPr>
          <a:xfrm>
            <a:off x="1181484" y="3978325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00635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2;g647908e452_1_12">
            <a:extLst>
              <a:ext uri="{FF2B5EF4-FFF2-40B4-BE49-F238E27FC236}">
                <a16:creationId xmlns:a16="http://schemas.microsoft.com/office/drawing/2014/main" id="{03A29C31-4818-6C4E-BF2D-E5ED8E505869}"/>
              </a:ext>
            </a:extLst>
          </p:cNvPr>
          <p:cNvSpPr txBox="1">
            <a:spLocks/>
          </p:cNvSpPr>
          <p:nvPr/>
        </p:nvSpPr>
        <p:spPr>
          <a:xfrm>
            <a:off x="1102829" y="1523973"/>
            <a:ext cx="4227900" cy="423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" indent="0">
              <a:lnSpc>
                <a:spcPct val="90000"/>
              </a:lnSpc>
              <a:buClr>
                <a:schemeClr val="dk1"/>
              </a:buClr>
              <a:buSzPts val="1400"/>
            </a:pPr>
            <a:r>
              <a:rPr lang="en-US" sz="1600" b="1" dirty="0"/>
              <a:t>Phase 2 (in progress)</a:t>
            </a:r>
            <a:r>
              <a:rPr lang="en-US" sz="1600" dirty="0"/>
              <a:t>: </a:t>
            </a:r>
            <a:r>
              <a:rPr lang="en-US" sz="1600" i="1" dirty="0"/>
              <a:t>physiological and biochemical assays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1600" dirty="0"/>
          </a:p>
          <a:p>
            <a:pPr lvl="1" indent="-203200">
              <a:lnSpc>
                <a:spcPct val="110000"/>
              </a:lnSpc>
              <a:buSzPts val="1400"/>
            </a:pPr>
            <a:r>
              <a:rPr lang="en-US" sz="1600" dirty="0"/>
              <a:t>Hydrogen peroxide formation in hemolymph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RNA:DNA ratio in mantle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Cytochrome P450 in digestive gland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Heat Shock Protein in gill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Superoxide dismutase in digestive gland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Micronuclei in gill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TBARS assay from gills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ATP/ADP ratio from mantle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Caspase 3/7 from gills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Perform Statistical Analysis</a:t>
            </a:r>
          </a:p>
        </p:txBody>
      </p:sp>
      <p:sp>
        <p:nvSpPr>
          <p:cNvPr id="6" name="Google Shape;174;g647908e452_1_12">
            <a:extLst>
              <a:ext uri="{FF2B5EF4-FFF2-40B4-BE49-F238E27FC236}">
                <a16:creationId xmlns:a16="http://schemas.microsoft.com/office/drawing/2014/main" id="{79CDAFF0-16B2-1C40-871F-1DBA1B07AE63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in meeting research methods, Phase 2</a:t>
            </a:r>
            <a:endParaRPr lang="en-US" sz="2700" dirty="0"/>
          </a:p>
        </p:txBody>
      </p:sp>
      <p:pic>
        <p:nvPicPr>
          <p:cNvPr id="7" name="Google Shape;175;g647908e452_1_12">
            <a:extLst>
              <a:ext uri="{FF2B5EF4-FFF2-40B4-BE49-F238E27FC236}">
                <a16:creationId xmlns:a16="http://schemas.microsoft.com/office/drawing/2014/main" id="{C7E39D7D-65B1-2442-A8EA-6A76C02E69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2126" y="1588223"/>
            <a:ext cx="3060475" cy="41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76;g647908e452_1_12">
            <a:extLst>
              <a:ext uri="{FF2B5EF4-FFF2-40B4-BE49-F238E27FC236}">
                <a16:creationId xmlns:a16="http://schemas.microsoft.com/office/drawing/2014/main" id="{96E8B444-B8E5-7541-B8F4-DBA8A2B8DB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4554" y="1556099"/>
            <a:ext cx="2799921" cy="423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DA51EC-7D7A-AB48-BF05-62495EA6B1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09"/>
          <a:stretch/>
        </p:blipFill>
        <p:spPr>
          <a:xfrm>
            <a:off x="216415" y="4556956"/>
            <a:ext cx="849502" cy="6653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140DBD-EA95-6345-9572-DB0CA8DE8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005" y="2824564"/>
            <a:ext cx="1050629" cy="1050629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955C5063-507D-2849-BB0A-107CE3C9B4DA}"/>
              </a:ext>
            </a:extLst>
          </p:cNvPr>
          <p:cNvSpPr/>
          <p:nvPr/>
        </p:nvSpPr>
        <p:spPr>
          <a:xfrm>
            <a:off x="1277722" y="2238703"/>
            <a:ext cx="456485" cy="2222353"/>
          </a:xfrm>
          <a:prstGeom prst="leftBrac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E5B7B337-6752-524E-B51E-7A493262D21B}"/>
              </a:ext>
            </a:extLst>
          </p:cNvPr>
          <p:cNvSpPr/>
          <p:nvPr/>
        </p:nvSpPr>
        <p:spPr>
          <a:xfrm>
            <a:off x="1351547" y="4492587"/>
            <a:ext cx="381397" cy="794116"/>
          </a:xfrm>
          <a:prstGeom prst="leftBrac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424853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4;g61b0c2fbbf_0_8">
            <a:extLst>
              <a:ext uri="{FF2B5EF4-FFF2-40B4-BE49-F238E27FC236}">
                <a16:creationId xmlns:a16="http://schemas.microsoft.com/office/drawing/2014/main" id="{BD8672F2-B3B6-8A44-8C17-A8A5E501F29A}"/>
              </a:ext>
            </a:extLst>
          </p:cNvPr>
          <p:cNvSpPr txBox="1">
            <a:spLocks/>
          </p:cNvSpPr>
          <p:nvPr/>
        </p:nvSpPr>
        <p:spPr>
          <a:xfrm>
            <a:off x="1727452" y="1566401"/>
            <a:ext cx="5357400" cy="40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99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  <a:p>
            <a:pPr marL="0" indent="0">
              <a:lnSpc>
                <a:spcPct val="80000"/>
              </a:lnSpc>
              <a:buClr>
                <a:srgbClr val="FFFF00"/>
              </a:buClr>
              <a:buSzPts val="1200"/>
            </a:pPr>
            <a:r>
              <a:rPr lang="en-US" sz="1200" dirty="0">
                <a:solidFill>
                  <a:srgbClr val="F8F8F8"/>
                </a:solidFill>
              </a:rPr>
              <a:t>Upon completion of Phase 1, team member </a:t>
            </a:r>
            <a:r>
              <a:rPr lang="en-US" sz="1200" dirty="0" err="1">
                <a:solidFill>
                  <a:srgbClr val="F8F8F8"/>
                </a:solidFill>
              </a:rPr>
              <a:t>Counihan</a:t>
            </a:r>
            <a:r>
              <a:rPr lang="en-US" sz="1200" dirty="0">
                <a:solidFill>
                  <a:srgbClr val="F8F8F8"/>
                </a:solidFill>
              </a:rPr>
              <a:t> (ASLC) will complete the following analyses (anticipating 1-2 will be complete in ADAC Program Year 5 and 3-6 will complete in ADAC Program Year 6): 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Hydrogen peroxide formation in hemolymph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RNA:DNA ratio in mantle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Cytochrome P450 in digestive gland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Heat Shock Protein in gill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Superoxide dismutase in digestive gland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Micronuclei in gill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endParaRPr lang="en-US" sz="1200" dirty="0">
              <a:solidFill>
                <a:srgbClr val="F8F8F8"/>
              </a:solidFill>
            </a:endParaRPr>
          </a:p>
          <a:p>
            <a:pPr marL="672402" lvl="1" indent="0">
              <a:lnSpc>
                <a:spcPct val="80000"/>
              </a:lnSpc>
              <a:buClr>
                <a:srgbClr val="FFFF00"/>
              </a:buClr>
              <a:buSzPts val="120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  <a:p>
            <a:pPr marL="0" indent="0">
              <a:lnSpc>
                <a:spcPct val="80000"/>
              </a:lnSpc>
              <a:buClr>
                <a:srgbClr val="FFFF00"/>
              </a:buClr>
              <a:buSzPts val="1200"/>
            </a:pPr>
            <a:r>
              <a:rPr lang="en-US" sz="1200" dirty="0">
                <a:solidFill>
                  <a:srgbClr val="F8F8F8"/>
                </a:solidFill>
              </a:rPr>
              <a:t>Upon completion of Phase 1, team member McGill (UAA) will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89"/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F8F8F8"/>
                </a:solidFill>
              </a:rPr>
              <a:t>complete the following analyses (anticipating will be complete in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89"/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F8F8F8"/>
                </a:solidFill>
              </a:rPr>
              <a:t>ADAC Program Year 6):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TBARS assay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ATP/ADP ratio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Caspase 3/7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9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</p:txBody>
      </p:sp>
      <p:sp>
        <p:nvSpPr>
          <p:cNvPr id="6" name="Google Shape;226;g61b0c2fbbf_0_8">
            <a:extLst>
              <a:ext uri="{FF2B5EF4-FFF2-40B4-BE49-F238E27FC236}">
                <a16:creationId xmlns:a16="http://schemas.microsoft.com/office/drawing/2014/main" id="{C5763731-4F35-2246-9556-E9DEE7520ECD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on Milestones – Phase 2</a:t>
            </a:r>
            <a:endParaRPr lang="en-US" sz="27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0D0CE2-CF74-C14E-A865-CFBC98220CB4}"/>
              </a:ext>
            </a:extLst>
          </p:cNvPr>
          <p:cNvSpPr/>
          <p:nvPr/>
        </p:nvSpPr>
        <p:spPr>
          <a:xfrm>
            <a:off x="1172652" y="2171228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90444" y="4030305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203F6C-8F87-EE4D-A78B-F8B31F2E06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717" y="3784167"/>
            <a:ext cx="2960928" cy="6653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A89446-89AE-2D49-8019-63B985601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866" y="1982105"/>
            <a:ext cx="1050629" cy="105062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2651" y="2341665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385350-B8B0-CB49-AB2A-44E828B8B5FE}"/>
              </a:ext>
            </a:extLst>
          </p:cNvPr>
          <p:cNvSpPr/>
          <p:nvPr/>
        </p:nvSpPr>
        <p:spPr>
          <a:xfrm>
            <a:off x="1172650" y="270388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2650" y="2520935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80270F-5DE5-1C41-8DAB-EC8C66AC7077}"/>
              </a:ext>
            </a:extLst>
          </p:cNvPr>
          <p:cNvSpPr txBox="1"/>
          <p:nvPr/>
        </p:nvSpPr>
        <p:spPr>
          <a:xfrm>
            <a:off x="5043573" y="5250500"/>
            <a:ext cx="6795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9 analyses x 750 mussels = 6,750 samples to process!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6766" y="286280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80882" y="305397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86322" y="4199181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86322" y="4363941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1683605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911" y="3632856"/>
            <a:ext cx="2716596" cy="27448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4" y="3632855"/>
            <a:ext cx="6422565" cy="2756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75" y="678870"/>
            <a:ext cx="6422565" cy="29031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0776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62118" y="1501000"/>
            <a:ext cx="45637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Hydrogen Peroxide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immune function of bay mussels can be assessed by evaluating the release of the reactive oxygen species, hydrogen peroxide, by </a:t>
            </a:r>
            <a:r>
              <a:rPr lang="en-US" dirty="0" err="1"/>
              <a:t>hemocytes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797035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777" y="3632854"/>
            <a:ext cx="3055278" cy="29614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6" y="3632854"/>
            <a:ext cx="6422565" cy="293240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0" y="714659"/>
            <a:ext cx="6422565" cy="28651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0776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62118" y="1501000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Cytochrome P450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Enzyme that catalyzes reactions involving PAHs and other </a:t>
            </a:r>
            <a:r>
              <a:rPr lang="en-US" dirty="0" err="1"/>
              <a:t>xenobiotics</a:t>
            </a:r>
            <a:r>
              <a:rPr lang="en-US" dirty="0"/>
              <a:t> and can indicate hydrocarbon exposure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039001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7362"/>
          <a:stretch/>
        </p:blipFill>
        <p:spPr>
          <a:xfrm>
            <a:off x="0" y="685614"/>
            <a:ext cx="6426978" cy="29225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4460" b="33779"/>
          <a:stretch/>
        </p:blipFill>
        <p:spPr>
          <a:xfrm>
            <a:off x="82380" y="3674074"/>
            <a:ext cx="6422565" cy="28420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67286" r="53811"/>
          <a:stretch/>
        </p:blipFill>
        <p:spPr>
          <a:xfrm>
            <a:off x="6580776" y="3674074"/>
            <a:ext cx="2963558" cy="29244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0776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62118" y="1501000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RNA : DNA 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can be used to determine the metabolic condition of mussels as RNA fluctuates in response to conditions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862943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712" y="3777916"/>
            <a:ext cx="3127193" cy="2718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7" y="3471273"/>
            <a:ext cx="6443507" cy="30499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7" y="786798"/>
            <a:ext cx="6422565" cy="26604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712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Superoxide dismutase (SOD)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Antioxidant activity. Evaluates oxidative damage due to the release of reactive oxygen species. Higher ROS is linked to oxidative damage in DNA, protein and lipids. damage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4099284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820" y="3465286"/>
            <a:ext cx="3130980" cy="3055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7" y="3533957"/>
            <a:ext cx="6540614" cy="29867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7" y="607475"/>
            <a:ext cx="6443507" cy="28483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1424" y="3557218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48338" y="3533957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Cell Nuclei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Genetic damage resulting from oil exposure. Cell nuclei become mutagenic and form nuclear bridges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814900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508" y="3838074"/>
            <a:ext cx="2921629" cy="26825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8" y="3653036"/>
            <a:ext cx="6542041" cy="28676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6" y="704639"/>
            <a:ext cx="6532673" cy="24684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421" y="685613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5336" y="622117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1424" y="3557218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2991" y="3788050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Heat Shock Protein (HSP)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stress responses to contaminant exposure can be evaluated by measuring heat shock protein 40 (HSP40)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822999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991" y="3510708"/>
            <a:ext cx="3170714" cy="28644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9" y="3543103"/>
            <a:ext cx="6520724" cy="28320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09" y="726534"/>
            <a:ext cx="6520724" cy="26793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009" y="641881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5336" y="622117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1424" y="3557218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87348" y="3474501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Soft Tissue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Relative weight of soft tissue to overall weight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8722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9337" y="889844"/>
            <a:ext cx="109146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Significant differences observed between the same treatments exposed to the three UV light conditions.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Mussels exposed to oil or dispersant had the most physiological impacts in 24h and 0h light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err="1"/>
              <a:t>Musssels</a:t>
            </a:r>
            <a:r>
              <a:rPr lang="en-US" dirty="0"/>
              <a:t> in dispersed oil and burned oil had more physiological effects in 24h and 12h light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12h dark conditions.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Numerous significant differences also occurred between different treatments in the same UV lighting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Dispersed oil generally elicited the strongest responses from the, mussels regardless of light conditions.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Significant differences between time points in each treatment.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Physiological responses reached a peak at earlier time points in treatments exposed to 12h light: 12h dark UV conditions, while treatments exposed to 0h and 24h UV light peaked at later time points.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4188426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90;g647908e452_1_19">
            <a:extLst>
              <a:ext uri="{FF2B5EF4-FFF2-40B4-BE49-F238E27FC236}">
                <a16:creationId xmlns:a16="http://schemas.microsoft.com/office/drawing/2014/main" id="{6A05E755-533E-5F4F-A314-BD971D5883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21123"/>
          <a:stretch/>
        </p:blipFill>
        <p:spPr>
          <a:xfrm>
            <a:off x="8521375" y="1491468"/>
            <a:ext cx="2832425" cy="47815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91;g647908e452_1_19">
            <a:extLst>
              <a:ext uri="{FF2B5EF4-FFF2-40B4-BE49-F238E27FC236}">
                <a16:creationId xmlns:a16="http://schemas.microsoft.com/office/drawing/2014/main" id="{830BAD57-15B1-9B4E-985F-546A487DB00E}"/>
              </a:ext>
            </a:extLst>
          </p:cNvPr>
          <p:cNvSpPr txBox="1">
            <a:spLocks/>
          </p:cNvSpPr>
          <p:nvPr/>
        </p:nvSpPr>
        <p:spPr>
          <a:xfrm>
            <a:off x="838200" y="1377939"/>
            <a:ext cx="4837386" cy="187307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" indent="0">
              <a:lnSpc>
                <a:spcPct val="90000"/>
              </a:lnSpc>
              <a:buClr>
                <a:schemeClr val="dk1"/>
              </a:buClr>
              <a:buSzPts val="1400"/>
            </a:pPr>
            <a:r>
              <a:rPr lang="en-US" sz="1600" i="1" dirty="0"/>
              <a:t>Metabolomics analysis 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extract metabolites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obtain spectra using 1H NMR 400MHz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identify peaks using </a:t>
            </a:r>
            <a:r>
              <a:rPr lang="en-US" sz="1600" dirty="0" err="1"/>
              <a:t>Chenomx</a:t>
            </a:r>
            <a:r>
              <a:rPr lang="en-US" sz="1600" dirty="0"/>
              <a:t> software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statistical </a:t>
            </a:r>
            <a:r>
              <a:rPr lang="en-US" sz="1600" dirty="0" err="1"/>
              <a:t>anaylsis</a:t>
            </a:r>
            <a:r>
              <a:rPr lang="en-US" sz="1600" dirty="0"/>
              <a:t> using PLS toolbox and R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7" name="Google Shape;193;g647908e452_1_19">
            <a:extLst>
              <a:ext uri="{FF2B5EF4-FFF2-40B4-BE49-F238E27FC236}">
                <a16:creationId xmlns:a16="http://schemas.microsoft.com/office/drawing/2014/main" id="{CDD6538C-13BB-EB45-AD82-3004AD834D75}"/>
              </a:ext>
            </a:extLst>
          </p:cNvPr>
          <p:cNvSpPr txBox="1">
            <a:spLocks/>
          </p:cNvSpPr>
          <p:nvPr/>
        </p:nvSpPr>
        <p:spPr>
          <a:xfrm>
            <a:off x="137928" y="365580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3: progress in meeting research methods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798362-F8EF-C44C-82D5-C4C28BBE03D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2650" y="3112392"/>
            <a:ext cx="5493732" cy="236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AD462C0-AF5B-AC48-9A07-F0D7BE5BBAC2}"/>
              </a:ext>
            </a:extLst>
          </p:cNvPr>
          <p:cNvSpPr/>
          <p:nvPr/>
        </p:nvSpPr>
        <p:spPr>
          <a:xfrm>
            <a:off x="6722076" y="3882243"/>
            <a:ext cx="1594021" cy="5785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381093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5" name="Google Shape;251;p8">
            <a:extLst>
              <a:ext uri="{FF2B5EF4-FFF2-40B4-BE49-F238E27FC236}">
                <a16:creationId xmlns:a16="http://schemas.microsoft.com/office/drawing/2014/main" id="{544826C7-A432-7B44-93C1-06AE203A47EF}"/>
              </a:ext>
            </a:extLst>
          </p:cNvPr>
          <p:cNvSpPr txBox="1">
            <a:spLocks/>
          </p:cNvSpPr>
          <p:nvPr/>
        </p:nvSpPr>
        <p:spPr>
          <a:xfrm>
            <a:off x="1477156" y="1466849"/>
            <a:ext cx="10714843" cy="413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120" indent="0">
              <a:lnSpc>
                <a:spcPct val="110000"/>
              </a:lnSpc>
              <a:spcBef>
                <a:spcPts val="0"/>
              </a:spcBef>
              <a:buSzPts val="720"/>
            </a:pPr>
            <a:r>
              <a:rPr lang="en-US" sz="1600" b="1"/>
              <a:t>Metrics for Phase 3:</a:t>
            </a:r>
            <a:endParaRPr lang="en-US" sz="1600" b="1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/>
              <a:t>Task A: Documentation of NMR spectra from tissue extracts. </a:t>
            </a:r>
            <a:endParaRPr lang="en-US" sz="160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/>
              <a:t>Task B: Using NMR spectra, identify small molecule metabolites present in tissues based on database matches. </a:t>
            </a:r>
            <a:endParaRPr lang="en-US" sz="160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/>
              <a:t>Task C: Statistically compare differences in metabolite profiles between treatments, across time, and between individuals. Tomco to evaluate and quality control the data.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0993B-8016-2C49-853A-2501AC376151}"/>
              </a:ext>
            </a:extLst>
          </p:cNvPr>
          <p:cNvSpPr/>
          <p:nvPr/>
        </p:nvSpPr>
        <p:spPr>
          <a:xfrm>
            <a:off x="350692" y="1693625"/>
            <a:ext cx="10005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10F24E-4D40-1B41-B42D-E7FABA0086EA}"/>
              </a:ext>
            </a:extLst>
          </p:cNvPr>
          <p:cNvSpPr/>
          <p:nvPr/>
        </p:nvSpPr>
        <p:spPr>
          <a:xfrm>
            <a:off x="199243" y="2228178"/>
            <a:ext cx="12779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(in progress)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F4DCD6-68D4-F845-9991-E65635BF1C0B}"/>
              </a:ext>
            </a:extLst>
          </p:cNvPr>
          <p:cNvSpPr/>
          <p:nvPr/>
        </p:nvSpPr>
        <p:spPr>
          <a:xfrm>
            <a:off x="337902" y="1963953"/>
            <a:ext cx="10005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1FBFD4-1562-C347-94BD-D181F93EA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42" y="3247861"/>
            <a:ext cx="4806080" cy="2621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69AFEE-8B5E-EA43-8795-FC2A6E99D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867" y="3319093"/>
            <a:ext cx="3861625" cy="2479252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C9C4070-B7CF-E643-A033-565CA08811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258602"/>
              </p:ext>
            </p:extLst>
          </p:nvPr>
        </p:nvGraphicFramePr>
        <p:xfrm>
          <a:off x="9243361" y="3045889"/>
          <a:ext cx="2528302" cy="3025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305796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5" name="Google Shape;233;p7">
            <a:extLst>
              <a:ext uri="{FF2B5EF4-FFF2-40B4-BE49-F238E27FC236}">
                <a16:creationId xmlns:a16="http://schemas.microsoft.com/office/drawing/2014/main" id="{118EB294-A257-634C-B2B5-6EFFA964D2B0}"/>
              </a:ext>
            </a:extLst>
          </p:cNvPr>
          <p:cNvSpPr txBox="1">
            <a:spLocks/>
          </p:cNvSpPr>
          <p:nvPr/>
        </p:nvSpPr>
        <p:spPr>
          <a:xfrm>
            <a:off x="1329575" y="1635128"/>
            <a:ext cx="9890832" cy="337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600" dirty="0"/>
              <a:t>Milestones for Phase 3: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Metabolites will be extracted from tissues and archived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NMR spectral data will be acquired at the University of Alaska Anchorage NMR facility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Chemical constituencies that correspond to primary metabolites (polar and nonpolar) found in the Human Metabolome Database will be identified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Concentrations of the identified metabolites will be determined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Multivariate statistical analysis (PCA) will be performed on binned NMR spectra (i.e. unsupervised metabolomics)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38832" y="2262785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151718-D140-344F-932C-863D8C42CA1A}"/>
              </a:ext>
            </a:extLst>
          </p:cNvPr>
          <p:cNvSpPr/>
          <p:nvPr/>
        </p:nvSpPr>
        <p:spPr>
          <a:xfrm>
            <a:off x="51661" y="4265180"/>
            <a:ext cx="12779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(in progress)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19545" y="2657103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19545" y="3207463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19545" y="3757823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958610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8"/>
          <a:stretch/>
        </p:blipFill>
        <p:spPr>
          <a:xfrm>
            <a:off x="385997" y="2752859"/>
            <a:ext cx="3471472" cy="24346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663" y="2724465"/>
            <a:ext cx="3321455" cy="24608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059" y="2752859"/>
            <a:ext cx="3331563" cy="24986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79095" y="2315980"/>
            <a:ext cx="11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Light: 0 </a:t>
            </a:r>
            <a:r>
              <a:rPr lang="en-US" dirty="0" err="1"/>
              <a:t>hr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29134" y="2315980"/>
            <a:ext cx="1245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Light: 24 </a:t>
            </a:r>
            <a:r>
              <a:rPr lang="en-US" dirty="0" err="1"/>
              <a:t>hr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854190" y="2315980"/>
            <a:ext cx="1245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Light: 12 </a:t>
            </a:r>
            <a:r>
              <a:rPr lang="en-US" dirty="0" err="1"/>
              <a:t>hr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86522" y="1728209"/>
            <a:ext cx="8834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Preliminary Results: PAM metabolomics – comparisons of treatments @ each light regiment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384445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C9835B-C2AB-4FEC-8B8E-739826834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" y="152400"/>
            <a:ext cx="11610975" cy="6553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A700CC-65EE-4F44-AC34-9031BC426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037" y="5086213"/>
            <a:ext cx="1314450" cy="447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A0EDB6-F83A-4814-B317-98D61B07A1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165" b="19360"/>
          <a:stretch/>
        </p:blipFill>
        <p:spPr>
          <a:xfrm>
            <a:off x="10587037" y="4794339"/>
            <a:ext cx="1304925" cy="2918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F89E37-7B88-4AB5-9935-9EF959D43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7037" y="4416740"/>
            <a:ext cx="1304925" cy="381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F979ED-C89B-4FD1-8F4E-0E1CBFC60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1740" y="4026215"/>
            <a:ext cx="1295400" cy="390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35D0EE-BEEF-4E94-99F4-CA231B961D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094" y="4435789"/>
            <a:ext cx="1314450" cy="41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7AC0D1-6200-4452-B75E-2AED7396D0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9517" y="641305"/>
            <a:ext cx="1295400" cy="409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074D59-6416-401C-9E0D-B87B677612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9517" y="973521"/>
            <a:ext cx="1314450" cy="3905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4E9C6C-5F88-4647-AEBF-457916ED78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4391" y="4197665"/>
            <a:ext cx="1314450" cy="409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456DC4-3C3E-493D-9BB6-3CC5F1896B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52322" y="5533888"/>
            <a:ext cx="1362075" cy="381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A16D5E-ECEC-4DC8-A981-B9EA8D4018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37872" y="4007164"/>
            <a:ext cx="1314450" cy="428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EC1570-4BCA-4590-AB4C-B2A74952AC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83217" y="5947545"/>
            <a:ext cx="1304925" cy="371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968310-4CEC-43C9-B28D-7CCF4EFD5E8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83217" y="5557020"/>
            <a:ext cx="1295400" cy="3905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19231C-5025-4B33-9D56-36AC475C499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59404" y="5218202"/>
            <a:ext cx="1343025" cy="3905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19A5A7-0DD1-49EA-88EC-3DD9AD4559D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54642" y="4895713"/>
            <a:ext cx="1333500" cy="381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792257-1B79-4678-BBE4-7D598A9D99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21304" y="4486138"/>
            <a:ext cx="1352550" cy="4095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F7BD98A-A962-4561-BC46-216A04210FA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868929" y="4175895"/>
            <a:ext cx="1333500" cy="381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30252E1-01A2-4BB4-808A-70730D71B14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57519" y="4749776"/>
            <a:ext cx="1343025" cy="381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C13840-398B-924B-975A-339EAF3825FA}"/>
              </a:ext>
            </a:extLst>
          </p:cNvPr>
          <p:cNvSpPr txBox="1"/>
          <p:nvPr/>
        </p:nvSpPr>
        <p:spPr>
          <a:xfrm>
            <a:off x="831678" y="1536937"/>
            <a:ext cx="67129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Targeted quantification:</a:t>
            </a:r>
          </a:p>
          <a:p>
            <a:endParaRPr lang="en-US" sz="2400" dirty="0">
              <a:solidFill>
                <a:schemeClr val="bg2"/>
              </a:solidFill>
            </a:endParaRPr>
          </a:p>
          <a:p>
            <a:r>
              <a:rPr lang="en-US" sz="2400" dirty="0">
                <a:solidFill>
                  <a:schemeClr val="bg2"/>
                </a:solidFill>
              </a:rPr>
              <a:t>28 metabolites x 750 mussels = 21,000 point dataset</a:t>
            </a:r>
          </a:p>
        </p:txBody>
      </p:sp>
    </p:spTree>
    <p:extLst>
      <p:ext uri="{BB962C8B-B14F-4D97-AF65-F5344CB8AC3E}">
        <p14:creationId xmlns:p14="http://schemas.microsoft.com/office/powerpoint/2010/main" val="4125340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0;g647908e452_1_26">
            <a:extLst>
              <a:ext uri="{FF2B5EF4-FFF2-40B4-BE49-F238E27FC236}">
                <a16:creationId xmlns:a16="http://schemas.microsoft.com/office/drawing/2014/main" id="{EB20A685-52E8-5042-8C73-215CE29BF73A}"/>
              </a:ext>
            </a:extLst>
          </p:cNvPr>
          <p:cNvSpPr txBox="1">
            <a:spLocks/>
          </p:cNvSpPr>
          <p:nvPr/>
        </p:nvSpPr>
        <p:spPr>
          <a:xfrm>
            <a:off x="0" y="661004"/>
            <a:ext cx="7755526" cy="274176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1400" dirty="0"/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b="1" dirty="0"/>
              <a:t>Phase 4</a:t>
            </a:r>
            <a:r>
              <a:rPr lang="en-US" dirty="0"/>
              <a:t>: </a:t>
            </a:r>
            <a:r>
              <a:rPr lang="en-US" i="1" dirty="0"/>
              <a:t>Profiling chemical constituencies of water-accommodated petroleum and photo-degraded petroleum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endParaRPr lang="en-US" i="1" dirty="0"/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Dissolved Organic Carbon (DOC) Analyses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Optical Analyses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Fourier Transform Ion Cyclotron Mass Spectrometry 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6" name="Google Shape;202;g647908e452_1_26">
            <a:extLst>
              <a:ext uri="{FF2B5EF4-FFF2-40B4-BE49-F238E27FC236}">
                <a16:creationId xmlns:a16="http://schemas.microsoft.com/office/drawing/2014/main" id="{A4FCAFFB-A9FA-8D4B-91EF-00F1B1391321}"/>
              </a:ext>
            </a:extLst>
          </p:cNvPr>
          <p:cNvSpPr txBox="1">
            <a:spLocks/>
          </p:cNvSpPr>
          <p:nvPr/>
        </p:nvSpPr>
        <p:spPr>
          <a:xfrm>
            <a:off x="261698" y="184666"/>
            <a:ext cx="11142300" cy="65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buSzPts val="2970"/>
            </a:pPr>
            <a:r>
              <a:rPr lang="en-US" sz="2970" dirty="0"/>
              <a:t>Arctic Mussels Phase 4: Progress in meeting research methods 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86D24A-5C87-9746-B5AA-A9D9683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281" y="821987"/>
            <a:ext cx="3851627" cy="1795821"/>
          </a:xfrm>
          <a:prstGeom prst="rect">
            <a:avLst/>
          </a:prstGeom>
        </p:spPr>
      </p:pic>
      <p:pic>
        <p:nvPicPr>
          <p:cNvPr id="9" name="Picture 2" descr="World-record 21 tesla ICR magnet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659" y="2777054"/>
            <a:ext cx="6172381" cy="34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ECB864-4B34-CF46-A2A0-166153A13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55" y="3694439"/>
            <a:ext cx="4114800" cy="307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7667A7-688A-034C-B2A1-5C5E9BCE6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415" y="4368968"/>
            <a:ext cx="2109433" cy="154962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8EE07B77-5E8D-0641-8E26-BA45E21E41D0}"/>
              </a:ext>
            </a:extLst>
          </p:cNvPr>
          <p:cNvCxnSpPr>
            <a:cxnSpLocks/>
          </p:cNvCxnSpPr>
          <p:nvPr/>
        </p:nvCxnSpPr>
        <p:spPr>
          <a:xfrm flipV="1">
            <a:off x="2521071" y="4751882"/>
            <a:ext cx="1286431" cy="480463"/>
          </a:xfrm>
          <a:prstGeom prst="curvedConnector3">
            <a:avLst>
              <a:gd name="adj1" fmla="val 50000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182255" y="6375349"/>
            <a:ext cx="229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(McKenna et al. 2013)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1572471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4;g647908e452_1_6">
            <a:extLst>
              <a:ext uri="{FF2B5EF4-FFF2-40B4-BE49-F238E27FC236}">
                <a16:creationId xmlns:a16="http://schemas.microsoft.com/office/drawing/2014/main" id="{0081CD19-B848-1340-BCDA-AA840CFB20C4}"/>
              </a:ext>
            </a:extLst>
          </p:cNvPr>
          <p:cNvSpPr txBox="1">
            <a:spLocks/>
          </p:cNvSpPr>
          <p:nvPr/>
        </p:nvSpPr>
        <p:spPr>
          <a:xfrm>
            <a:off x="350692" y="835405"/>
            <a:ext cx="11142300" cy="542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4: Metrics</a:t>
            </a:r>
            <a:endParaRPr lang="en-US" sz="2700" dirty="0"/>
          </a:p>
        </p:txBody>
      </p:sp>
      <p:sp>
        <p:nvSpPr>
          <p:cNvPr id="6" name="Google Shape;265;g647908e452_1_6">
            <a:extLst>
              <a:ext uri="{FF2B5EF4-FFF2-40B4-BE49-F238E27FC236}">
                <a16:creationId xmlns:a16="http://schemas.microsoft.com/office/drawing/2014/main" id="{64F84003-27A5-E144-9553-2F1D76920AF1}"/>
              </a:ext>
            </a:extLst>
          </p:cNvPr>
          <p:cNvSpPr txBox="1">
            <a:spLocks/>
          </p:cNvSpPr>
          <p:nvPr/>
        </p:nvSpPr>
        <p:spPr>
          <a:xfrm>
            <a:off x="4571999" y="1466849"/>
            <a:ext cx="7004701" cy="4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rgbClr val="00FF00"/>
              </a:buClr>
              <a:buSzPts val="1400"/>
              <a:buFont typeface="Calibri"/>
              <a:buChar char="•"/>
            </a:pPr>
            <a:r>
              <a:rPr lang="en-US" sz="1600" dirty="0"/>
              <a:t>Task A: Obtain necessary instrument time permissions for 180 FT-ICR MS samples at the National High Magnetic Field Laboratory.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B: Document dissolved organic carbon concentrations in water samples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C: Document </a:t>
            </a:r>
            <a:r>
              <a:rPr lang="en-US" sz="1600" dirty="0" err="1"/>
              <a:t>spectrofluorescence</a:t>
            </a:r>
            <a:r>
              <a:rPr lang="en-US" sz="1600" dirty="0"/>
              <a:t> and FT-ICR MS data from water samples.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D: Statistically compare differences in DOC, </a:t>
            </a:r>
            <a:r>
              <a:rPr lang="en-US" sz="1600" dirty="0" err="1"/>
              <a:t>spectrofluorescence</a:t>
            </a:r>
            <a:r>
              <a:rPr lang="en-US" sz="1600" dirty="0"/>
              <a:t> and FT-ICR MS data between treatments, across time, and between replicates. Zito to evaluate and quality control the data.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720"/>
              <a:buFont typeface="Arial" panose="020B0604020202020204" pitchFamily="34" charset="0"/>
              <a:buNone/>
            </a:pPr>
            <a:endParaRPr lang="en-US" sz="7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2107F-E370-754D-939C-ADA178C4F027}"/>
              </a:ext>
            </a:extLst>
          </p:cNvPr>
          <p:cNvSpPr/>
          <p:nvPr/>
        </p:nvSpPr>
        <p:spPr>
          <a:xfrm>
            <a:off x="3294085" y="1466849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3294085" y="2056088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3294085" y="2528741"/>
            <a:ext cx="1342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Completed*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3294084" y="3164667"/>
            <a:ext cx="1342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Completed*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107881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41;g61b0c2fbbf_0_14">
            <a:extLst>
              <a:ext uri="{FF2B5EF4-FFF2-40B4-BE49-F238E27FC236}">
                <a16:creationId xmlns:a16="http://schemas.microsoft.com/office/drawing/2014/main" id="{D870BF09-E9B8-5140-99F5-9E68E9719139}"/>
              </a:ext>
            </a:extLst>
          </p:cNvPr>
          <p:cNvSpPr txBox="1">
            <a:spLocks/>
          </p:cNvSpPr>
          <p:nvPr/>
        </p:nvSpPr>
        <p:spPr>
          <a:xfrm>
            <a:off x="829326" y="1825336"/>
            <a:ext cx="9355197" cy="40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800" b="1" dirty="0"/>
              <a:t>Phase 4</a:t>
            </a:r>
            <a:r>
              <a:rPr lang="en-US" sz="1800" dirty="0"/>
              <a:t>: </a:t>
            </a:r>
            <a:r>
              <a:rPr lang="en-US" sz="1800" i="1" dirty="0"/>
              <a:t>Chemical Analyses. Upon completion of Phase 1 and once water samples have been received, Team member Zito will analyze the chemical composition of aqueous-phase hydrocarbons at the University of New Orleans.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800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800" dirty="0"/>
              <a:t>Milestones anticipated: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The dissolved organic carbon (DOC) content of each water sample will be calculated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The three-dimensional fluorescence character of each water sample will be determined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Water samples will be pre-concentrated for FT-ICR Mass Spectra collection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FT-ICR MS data will be collected at the National High Field Magnetic Laboratory in Tallahassee FL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</p:txBody>
      </p:sp>
      <p:sp>
        <p:nvSpPr>
          <p:cNvPr id="6" name="Google Shape;243;g61b0c2fbbf_0_14">
            <a:extLst>
              <a:ext uri="{FF2B5EF4-FFF2-40B4-BE49-F238E27FC236}">
                <a16:creationId xmlns:a16="http://schemas.microsoft.com/office/drawing/2014/main" id="{1FEC4FB3-62BE-8F48-8497-DD7E46453C59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4: Milestones</a:t>
            </a:r>
            <a:endParaRPr lang="en-US" sz="2700" dirty="0"/>
          </a:p>
        </p:txBody>
      </p: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1794536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135A634-4786-1445-A57B-6DEE6618B3E6}"/>
              </a:ext>
            </a:extLst>
          </p:cNvPr>
          <p:cNvSpPr txBox="1"/>
          <p:nvPr/>
        </p:nvSpPr>
        <p:spPr>
          <a:xfrm>
            <a:off x="1843676" y="1137736"/>
            <a:ext cx="85829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Dissolved Organic Carbon</a:t>
            </a:r>
          </a:p>
          <a:p>
            <a:pPr algn="ctr"/>
            <a:r>
              <a:rPr lang="en-US" sz="2400" b="1" dirty="0"/>
              <a:t>Measure the total amount of all carbon species dissolved in water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AAE2F0-1F00-0846-8CFA-4250EE7B46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7" y="2101127"/>
            <a:ext cx="3800535" cy="2675268"/>
          </a:xfrm>
          <a:prstGeom prst="rect">
            <a:avLst/>
          </a:prstGeom>
          <a:solidFill>
            <a:srgbClr val="F8F8F8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07BDBA-FCF6-4840-B057-6C3909764E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270" y="2101127"/>
            <a:ext cx="3917356" cy="2675268"/>
          </a:xfrm>
          <a:prstGeom prst="rect">
            <a:avLst/>
          </a:prstGeom>
          <a:solidFill>
            <a:srgbClr val="F8F8F8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4AD38C-80CE-974F-9885-807ACF3FEF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812" y="2101127"/>
            <a:ext cx="4072797" cy="2675268"/>
          </a:xfrm>
          <a:prstGeom prst="rect">
            <a:avLst/>
          </a:prstGeom>
          <a:solidFill>
            <a:srgbClr val="F8F8F8"/>
          </a:solidFill>
        </p:spPr>
      </p:pic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1813034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912613-961C-4558-B902-5292468EC2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5328" r="8126" b="3611"/>
          <a:stretch/>
        </p:blipFill>
        <p:spPr>
          <a:xfrm>
            <a:off x="222164" y="555022"/>
            <a:ext cx="11170156" cy="58442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7845246" y="4351938"/>
            <a:ext cx="32209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Fluorescence analysis: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PARAFAC 5 components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754635" y="642201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4528540" y="642201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8302445" y="642201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761307" y="5122696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4528540" y="3754370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6725" y="642201"/>
            <a:ext cx="3513222" cy="2534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7014" y="3263516"/>
            <a:ext cx="7006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&gt;95% Database match with petroleum-derived dissolved organic material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203213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382"/>
            <a:ext cx="4183327" cy="278384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840" t="-387" r="-1825" b="387"/>
          <a:stretch/>
        </p:blipFill>
        <p:spPr>
          <a:xfrm>
            <a:off x="4182664" y="3429382"/>
            <a:ext cx="4011056" cy="278384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4"/>
          <a:srcRect l="4740"/>
          <a:stretch/>
        </p:blipFill>
        <p:spPr>
          <a:xfrm>
            <a:off x="8202429" y="3441414"/>
            <a:ext cx="3955999" cy="278384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3" name="TextBox 62"/>
          <p:cNvSpPr txBox="1"/>
          <p:nvPr/>
        </p:nvSpPr>
        <p:spPr>
          <a:xfrm>
            <a:off x="0" y="1993461"/>
            <a:ext cx="7093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“Oil–like chemical features” (PARAFAC Component #1)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F1912613-961C-4558-B902-5292468EC2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5328" r="64407" b="53250"/>
          <a:stretch/>
        </p:blipFill>
        <p:spPr>
          <a:xfrm>
            <a:off x="7955375" y="664240"/>
            <a:ext cx="3557356" cy="26584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1166250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314" y="3638060"/>
            <a:ext cx="3880851" cy="257895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147" y="3622569"/>
            <a:ext cx="3913096" cy="257895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43" y="3638061"/>
            <a:ext cx="3811789" cy="257895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5" name="TextBox 34"/>
          <p:cNvSpPr txBox="1"/>
          <p:nvPr/>
        </p:nvSpPr>
        <p:spPr>
          <a:xfrm>
            <a:off x="1496619" y="1928218"/>
            <a:ext cx="3890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Fluorescence Component #2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1912613-961C-4558-B902-5292468EC2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1" t="6043" r="36015" b="53521"/>
          <a:stretch/>
        </p:blipFill>
        <p:spPr>
          <a:xfrm>
            <a:off x="7628708" y="765552"/>
            <a:ext cx="3466011" cy="25951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091707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704" y="3778604"/>
            <a:ext cx="3965224" cy="250435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822" y="3778604"/>
            <a:ext cx="3704757" cy="249959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78604"/>
            <a:ext cx="3898810" cy="249959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6" name="TextBox 35"/>
          <p:cNvSpPr txBox="1"/>
          <p:nvPr/>
        </p:nvSpPr>
        <p:spPr>
          <a:xfrm>
            <a:off x="1236688" y="2068363"/>
            <a:ext cx="3890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Fluorescence Component #3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1912613-961C-4558-B902-5292468EC2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03" t="5328" r="8126" b="49857"/>
          <a:stretch/>
        </p:blipFill>
        <p:spPr>
          <a:xfrm>
            <a:off x="7663543" y="790153"/>
            <a:ext cx="3458811" cy="28761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1469963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38" y="3590109"/>
            <a:ext cx="4286873" cy="269365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210" y="3590109"/>
            <a:ext cx="4008895" cy="269365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90110"/>
            <a:ext cx="3993552" cy="269365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5" name="TextBox 34"/>
          <p:cNvSpPr txBox="1"/>
          <p:nvPr/>
        </p:nvSpPr>
        <p:spPr>
          <a:xfrm>
            <a:off x="1603947" y="2083122"/>
            <a:ext cx="3890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Fluorescence Component #4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1912613-961C-4558-B902-5292468EC2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53535" r="64858" b="3610"/>
          <a:stretch/>
        </p:blipFill>
        <p:spPr>
          <a:xfrm>
            <a:off x="7624450" y="707952"/>
            <a:ext cx="3496396" cy="27503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643231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224" y="3648142"/>
            <a:ext cx="3852755" cy="267863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075" y="3648141"/>
            <a:ext cx="3900569" cy="267863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45" y="3648143"/>
            <a:ext cx="3911082" cy="267863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5" name="TextBox 64"/>
          <p:cNvSpPr txBox="1"/>
          <p:nvPr/>
        </p:nvSpPr>
        <p:spPr>
          <a:xfrm>
            <a:off x="1811953" y="1919531"/>
            <a:ext cx="3890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Fluorescence Component #5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F1912613-961C-4558-B902-5292468EC2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9" t="53128" r="36465" b="4265"/>
          <a:stretch/>
        </p:blipFill>
        <p:spPr>
          <a:xfrm>
            <a:off x="8305250" y="661852"/>
            <a:ext cx="3370217" cy="27344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49202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920" y="2639204"/>
            <a:ext cx="7500079" cy="42187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9" y="347649"/>
            <a:ext cx="3834716" cy="2834886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2518349" y="1971207"/>
            <a:ext cx="2173571" cy="6679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321123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584" y="2500078"/>
            <a:ext cx="7747416" cy="43579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9" y="347649"/>
            <a:ext cx="3834716" cy="2834886"/>
          </a:xfrm>
          <a:prstGeom prst="rect">
            <a:avLst/>
          </a:prstGeom>
          <a:ln>
            <a:solidFill>
              <a:srgbClr val="00B050"/>
            </a:solidFill>
          </a:ln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3964900" y="742013"/>
            <a:ext cx="1161736" cy="170138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6369721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515" y="2559103"/>
            <a:ext cx="7642485" cy="4298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9" y="347649"/>
            <a:ext cx="3834716" cy="2834886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1678898" y="1409075"/>
            <a:ext cx="3013023" cy="1230130"/>
          </a:xfrm>
          <a:prstGeom prst="straightConnector1">
            <a:avLst/>
          </a:prstGeom>
          <a:ln w="57150">
            <a:solidFill>
              <a:srgbClr val="9D89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24590047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389" y="2525843"/>
            <a:ext cx="7701612" cy="43321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9" y="347649"/>
            <a:ext cx="3834716" cy="2834886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3260361" y="1506511"/>
            <a:ext cx="1431560" cy="1132694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436066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574" y="2508511"/>
            <a:ext cx="7732426" cy="43494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9" y="347649"/>
            <a:ext cx="3834716" cy="2834886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2413416" y="2405921"/>
            <a:ext cx="2226040" cy="518098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6183443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g647908e452_1_33">
            <a:extLst>
              <a:ext uri="{FF2B5EF4-FFF2-40B4-BE49-F238E27FC236}">
                <a16:creationId xmlns:a16="http://schemas.microsoft.com/office/drawing/2014/main" id="{C1C282A7-2932-204A-9CA5-44904B0040E8}"/>
              </a:ext>
            </a:extLst>
          </p:cNvPr>
          <p:cNvSpPr txBox="1">
            <a:spLocks/>
          </p:cNvSpPr>
          <p:nvPr/>
        </p:nvSpPr>
        <p:spPr>
          <a:xfrm>
            <a:off x="500429" y="1377939"/>
            <a:ext cx="10842825" cy="310084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 indent="0">
              <a:lnSpc>
                <a:spcPct val="110000"/>
              </a:lnSpc>
              <a:buSzPts val="1400"/>
              <a:buNone/>
            </a:pPr>
            <a:r>
              <a:rPr lang="en-US" sz="1800" i="1" dirty="0"/>
              <a:t>Synthesize data and prepare knowledge products</a:t>
            </a:r>
          </a:p>
          <a:p>
            <a:pPr marL="139700" indent="0">
              <a:lnSpc>
                <a:spcPct val="110000"/>
              </a:lnSpc>
              <a:buSzPts val="1400"/>
              <a:buNone/>
            </a:pPr>
            <a:endParaRPr lang="en-US" sz="1800" i="1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Project personnel will meet to summarize the findings and identify appropriate peer-review journals for submission. </a:t>
            </a:r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Team members </a:t>
            </a:r>
            <a:r>
              <a:rPr lang="en-US" sz="1800" dirty="0" err="1"/>
              <a:t>Counihan</a:t>
            </a:r>
            <a:r>
              <a:rPr lang="en-US" sz="1800" dirty="0"/>
              <a:t> and Zito will lead the manuscript preparation and submission aspects to peer-reviewed scientific journals (i.e. Aquatic Toxicology, Environmental Science and Technology). </a:t>
            </a:r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PI Tomco will work with ADAC and USCG Project Champion in synthesizing data to meet USCG needs and satisfying reporting outcomes as required by the program.</a:t>
            </a:r>
          </a:p>
          <a:p>
            <a:pPr marL="139700" indent="0">
              <a:lnSpc>
                <a:spcPct val="110000"/>
              </a:lnSpc>
              <a:spcBef>
                <a:spcPts val="0"/>
              </a:spcBef>
              <a:buSzPts val="1400"/>
              <a:buNone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Team member McGill and graduate students will assist in all aspects of reporting and manuscript preparation.</a:t>
            </a:r>
          </a:p>
          <a:p>
            <a:pPr marL="0" indent="0">
              <a:lnSpc>
                <a:spcPct val="11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3" name="Google Shape;210;g647908e452_1_33">
            <a:extLst>
              <a:ext uri="{FF2B5EF4-FFF2-40B4-BE49-F238E27FC236}">
                <a16:creationId xmlns:a16="http://schemas.microsoft.com/office/drawing/2014/main" id="{E3EBD120-6D1C-C44B-8111-970A3AB87093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5: Progress in meeting research methods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42391430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Schedule and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9564" y="1285039"/>
            <a:ext cx="8273168" cy="4148809"/>
          </a:xfrm>
        </p:spPr>
        <p:txBody>
          <a:bodyPr>
            <a:normAutofit/>
          </a:bodyPr>
          <a:lstStyle/>
          <a:p>
            <a:r>
              <a:rPr lang="en-US" dirty="0"/>
              <a:t>Current year research schedule and milestones:</a:t>
            </a:r>
          </a:p>
          <a:p>
            <a:pPr marL="457200" lvl="1" indent="0">
              <a:buNone/>
            </a:pPr>
            <a:r>
              <a:rPr lang="en-US" dirty="0"/>
              <a:t>Phase 1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</a:p>
          <a:p>
            <a:pPr marL="457200" lvl="1" indent="0">
              <a:buNone/>
            </a:pPr>
            <a:r>
              <a:rPr lang="en-US" dirty="0"/>
              <a:t>Phase 2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r>
              <a:rPr lang="en-US" dirty="0"/>
              <a:t>Phase 3 – </a:t>
            </a:r>
            <a:r>
              <a:rPr lang="en-US" dirty="0">
                <a:solidFill>
                  <a:srgbClr val="FFFF00"/>
                </a:solidFill>
              </a:rPr>
              <a:t>In progress</a:t>
            </a: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en-US" dirty="0"/>
              <a:t>Phase 4 – </a:t>
            </a:r>
            <a:r>
              <a:rPr lang="en-US" dirty="0">
                <a:solidFill>
                  <a:srgbClr val="00B050"/>
                </a:solidFill>
              </a:rPr>
              <a:t>Complete*</a:t>
            </a:r>
          </a:p>
          <a:p>
            <a:pPr marL="457200" lvl="1" indent="0">
              <a:buNone/>
            </a:pPr>
            <a:r>
              <a:rPr lang="en-US" dirty="0"/>
              <a:t>Phase 5 – </a:t>
            </a:r>
            <a:r>
              <a:rPr lang="en-US" dirty="0">
                <a:solidFill>
                  <a:srgbClr val="FFFF00"/>
                </a:solidFill>
              </a:rPr>
              <a:t>In progress</a:t>
            </a: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Current year metrics: </a:t>
            </a:r>
          </a:p>
          <a:p>
            <a:pPr marL="0" indent="0">
              <a:buNone/>
            </a:pPr>
            <a:r>
              <a:rPr lang="en-US" dirty="0"/>
              <a:t>Progress on Phases 2-5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9577588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Planned Research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4770" y="1859724"/>
            <a:ext cx="8273168" cy="37827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dirty="0"/>
              <a:t>Phase 2 – </a:t>
            </a:r>
            <a:r>
              <a:rPr lang="en-US" sz="2400" dirty="0">
                <a:solidFill>
                  <a:srgbClr val="00B050"/>
                </a:solidFill>
              </a:rPr>
              <a:t>Complete</a:t>
            </a:r>
            <a:endParaRPr lang="en-US" sz="22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200" dirty="0"/>
              <a:t>Phase 3 – </a:t>
            </a:r>
            <a:r>
              <a:rPr lang="en-US" sz="2400" dirty="0">
                <a:solidFill>
                  <a:srgbClr val="FFFF00"/>
                </a:solidFill>
              </a:rPr>
              <a:t>In progress</a:t>
            </a:r>
            <a:endParaRPr lang="en-US" sz="22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200" dirty="0"/>
              <a:t>Phase 4 – </a:t>
            </a:r>
            <a:r>
              <a:rPr lang="en-US" sz="2400" dirty="0">
                <a:solidFill>
                  <a:srgbClr val="00B050"/>
                </a:solidFill>
              </a:rPr>
              <a:t>Complete</a:t>
            </a:r>
            <a:endParaRPr lang="en-US" sz="22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200" dirty="0"/>
              <a:t>Phase 5 – </a:t>
            </a:r>
            <a:r>
              <a:rPr lang="en-US" sz="2400" dirty="0">
                <a:solidFill>
                  <a:srgbClr val="FFFF00"/>
                </a:solidFill>
              </a:rPr>
              <a:t>In progress</a:t>
            </a:r>
            <a:endParaRPr lang="en-US" sz="22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600" dirty="0"/>
              <a:t>The Outcome/output of this research project is to provide a knowledge product publishing the research conducted, analysis, conclusions and recommendations. The published works will include peer-reviewed scientific article(s).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AB5531-441F-AD4D-B325-3594B0BF5B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10247" y="1215567"/>
            <a:ext cx="6436983" cy="2830916"/>
          </a:xfrm>
          <a:prstGeom prst="rect">
            <a:avLst/>
          </a:prstGeom>
          <a:solidFill>
            <a:srgbClr val="F8F8F8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D4B42-95F7-5540-9833-F338A346EC9C}"/>
              </a:ext>
            </a:extLst>
          </p:cNvPr>
          <p:cNvSpPr txBox="1"/>
          <p:nvPr/>
        </p:nvSpPr>
        <p:spPr>
          <a:xfrm>
            <a:off x="9269980" y="4046483"/>
            <a:ext cx="1925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workplan</a:t>
            </a:r>
          </a:p>
          <a:p>
            <a:r>
              <a:rPr lang="en-US" dirty="0"/>
              <a:t>(before COVID-19)</a:t>
            </a:r>
          </a:p>
        </p:txBody>
      </p:sp>
      <p:sp>
        <p:nvSpPr>
          <p:cNvPr id="8" name="Rectangle 7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307428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Key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0664" y="2017925"/>
            <a:ext cx="8273168" cy="31545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Key accomplishments of the project:</a:t>
            </a:r>
          </a:p>
          <a:p>
            <a:pPr lvl="1"/>
            <a:r>
              <a:rPr lang="en-US" dirty="0"/>
              <a:t>Permits obtained</a:t>
            </a:r>
          </a:p>
          <a:p>
            <a:pPr lvl="1"/>
            <a:r>
              <a:rPr lang="en-US" dirty="0"/>
              <a:t>Engagement with Project Champion</a:t>
            </a:r>
          </a:p>
          <a:p>
            <a:pPr lvl="1"/>
            <a:r>
              <a:rPr lang="en-US" dirty="0"/>
              <a:t>Exposure chamber build-out</a:t>
            </a:r>
          </a:p>
          <a:p>
            <a:pPr lvl="1"/>
            <a:r>
              <a:rPr lang="en-US" dirty="0"/>
              <a:t>Mussel harvest</a:t>
            </a:r>
          </a:p>
          <a:p>
            <a:pPr lvl="1"/>
            <a:r>
              <a:rPr lang="en-US" dirty="0"/>
              <a:t>Exposures conducted</a:t>
            </a:r>
          </a:p>
          <a:p>
            <a:pPr lvl="1"/>
            <a:r>
              <a:rPr lang="en-US" dirty="0"/>
              <a:t>Tissues dissected</a:t>
            </a:r>
          </a:p>
          <a:p>
            <a:pPr lvl="1"/>
            <a:r>
              <a:rPr lang="en-US" dirty="0"/>
              <a:t>Samples distributed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6AAD60-975E-D64E-A9CE-41F3223AD973}"/>
              </a:ext>
            </a:extLst>
          </p:cNvPr>
          <p:cNvSpPr/>
          <p:nvPr/>
        </p:nvSpPr>
        <p:spPr>
          <a:xfrm>
            <a:off x="5791200" y="2864160"/>
            <a:ext cx="61701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Toxicity data collected and analyzed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Water samples processed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Students trained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Manuscript preparation underway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4685604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935" y="766120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Transition Plans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5EB5E-CDF3-3548-AE96-CDD9E74CCA76}"/>
              </a:ext>
            </a:extLst>
          </p:cNvPr>
          <p:cNvSpPr/>
          <p:nvPr/>
        </p:nvSpPr>
        <p:spPr>
          <a:xfrm>
            <a:off x="492929" y="1535506"/>
            <a:ext cx="10826712" cy="3260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r>
              <a:rPr lang="en-US" sz="2800" dirty="0"/>
              <a:t>Integration with copepods team for knowledge product</a:t>
            </a:r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endParaRPr lang="en-US" sz="2800" dirty="0"/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endParaRPr lang="en-US" sz="2800" dirty="0"/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r>
              <a:rPr lang="en-US" sz="2800" dirty="0"/>
              <a:t>Translating toxicity data generated into policy decisions and criteria for recovering spilled oil requires not only controlled experiments conducted under simulated realistic scenarios and complex data analysis; it also requires a “global perspective” cost/benefit weighing.</a:t>
            </a:r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21017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Ready for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10207" y="1883534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Who should we connect with to improve odds of research success?</a:t>
            </a:r>
          </a:p>
        </p:txBody>
      </p:sp>
      <p:pic>
        <p:nvPicPr>
          <p:cNvPr id="6" name="Picture 5" descr="A person standing on a rock&#10;&#10;Description automatically generated">
            <a:extLst>
              <a:ext uri="{FF2B5EF4-FFF2-40B4-BE49-F238E27FC236}">
                <a16:creationId xmlns:a16="http://schemas.microsoft.com/office/drawing/2014/main" id="{B2276965-01AB-FE46-8D04-6264C68C4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420" y="1271216"/>
            <a:ext cx="2099702" cy="2799603"/>
          </a:xfrm>
          <a:prstGeom prst="flowChartInputOutpu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68D4A9-9807-9A44-8BA9-7B77BE298D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065" y="1271216"/>
            <a:ext cx="2719208" cy="2719208"/>
          </a:xfrm>
          <a:prstGeom prst="parallelogram">
            <a:avLst>
              <a:gd name="adj" fmla="val 15043"/>
            </a:avLst>
          </a:prstGeom>
        </p:spPr>
      </p:pic>
      <p:pic>
        <p:nvPicPr>
          <p:cNvPr id="9" name="Picture 8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AECEDD9B-C6D3-BE40-9373-29D0608D6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826882" y="4453254"/>
            <a:ext cx="2638812" cy="1979109"/>
          </a:xfrm>
          <a:prstGeom prst="roundRect">
            <a:avLst/>
          </a:prstGeom>
        </p:spPr>
      </p:pic>
      <p:pic>
        <p:nvPicPr>
          <p:cNvPr id="10" name="Picture 9" descr="A picture containing person, indoor, man, young&#10;&#10;Description automatically generated">
            <a:extLst>
              <a:ext uri="{FF2B5EF4-FFF2-40B4-BE49-F238E27FC236}">
                <a16:creationId xmlns:a16="http://schemas.microsoft.com/office/drawing/2014/main" id="{ECF6B721-6200-E642-8C04-3C82BE82062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388" t="3954"/>
          <a:stretch/>
        </p:blipFill>
        <p:spPr>
          <a:xfrm rot="5400000">
            <a:off x="7586523" y="4133338"/>
            <a:ext cx="2496063" cy="2476191"/>
          </a:xfrm>
          <a:prstGeom prst="round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4B689B-F741-F344-9CF1-D0083CE77D3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6519"/>
          <a:stretch/>
        </p:blipFill>
        <p:spPr>
          <a:xfrm>
            <a:off x="5935972" y="4079495"/>
            <a:ext cx="1576404" cy="1737522"/>
          </a:xfrm>
          <a:prstGeom prst="roundRect">
            <a:avLst>
              <a:gd name="adj" fmla="val 50000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92E75B-8FF5-CF4F-8A67-5DA306FC7A5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57" r="23278" b="25158"/>
          <a:stretch/>
        </p:blipFill>
        <p:spPr>
          <a:xfrm>
            <a:off x="4296272" y="3184961"/>
            <a:ext cx="1686096" cy="1763295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4B8014-2813-744C-BBD5-543B8EC5A2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0558" y="5024692"/>
            <a:ext cx="1737523" cy="1737523"/>
          </a:xfrm>
          <a:prstGeom prst="ellipse">
            <a:avLst/>
          </a:prstGeom>
        </p:spPr>
      </p:pic>
      <p:pic>
        <p:nvPicPr>
          <p:cNvPr id="14" name="Picture 13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EB5DE7F5-617F-6149-BAB4-0AB60DA3ACF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" t="1" r="10004" b="24688"/>
          <a:stretch/>
        </p:blipFill>
        <p:spPr>
          <a:xfrm>
            <a:off x="5682307" y="1808939"/>
            <a:ext cx="1686096" cy="1895294"/>
          </a:xfrm>
          <a:prstGeom prst="ellipse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29 Apr 2021</a:t>
            </a:r>
          </a:p>
        </p:txBody>
      </p:sp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16050</TotalTime>
  <Words>2550</Words>
  <Application>Microsoft Office PowerPoint</Application>
  <PresentationFormat>Widescreen</PresentationFormat>
  <Paragraphs>362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Calibri</vt:lpstr>
      <vt:lpstr>Courier New</vt:lpstr>
      <vt:lpstr>Franklin Gothic Book</vt:lpstr>
      <vt:lpstr>Franklin Gothic Medium Cond</vt:lpstr>
      <vt:lpstr>Libre Franklin</vt:lpstr>
      <vt:lpstr>Times New Roman</vt:lpstr>
      <vt:lpstr>Office Theme</vt:lpstr>
      <vt:lpstr> ADAC Year 7 Annual Meeting ADAC Project Briefing “Photo-enhanced toxicity of dispersed and burned crude oil to Arctic mussels.”</vt:lpstr>
      <vt:lpstr>Photo-enhanced toxicity of dispersed and burned crude oil to Arctic mussels</vt:lpstr>
      <vt:lpstr>Photo-enhanced toxicity of dispersed and burned crude oil to arctic mussels: Description and Baseline</vt:lpstr>
      <vt:lpstr>PowerPoint Presentation</vt:lpstr>
      <vt:lpstr>Photo-enhanced toxicity of dispersed and burned crude oil to arctic mussels: Relevance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Arctic Mussels Phase 3: Metabolomics</vt:lpstr>
      <vt:lpstr>Arctic Mussels Phase 3: Metabolomics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Arctic Mussels:  Schedule and Metrics</vt:lpstr>
      <vt:lpstr>Arctic Mussels:  Planned Research Outcomes</vt:lpstr>
      <vt:lpstr>Arctic Mussels:  Key Accomplishments</vt:lpstr>
      <vt:lpstr>Arctic Mussels: Transition Plans</vt:lpstr>
      <vt:lpstr>Ready for questions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Randy Kee</cp:lastModifiedBy>
  <cp:revision>312</cp:revision>
  <cp:lastPrinted>2018-08-30T21:44:35Z</cp:lastPrinted>
  <dcterms:created xsi:type="dcterms:W3CDTF">2018-01-03T22:04:18Z</dcterms:created>
  <dcterms:modified xsi:type="dcterms:W3CDTF">2021-05-28T21:12:34Z</dcterms:modified>
</cp:coreProperties>
</file>